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9144000"/>
  <p:notesSz cx="7026275" cy="9312275"/>
  <p:embeddedFontLst>
    <p:embeddedFont>
      <p:font typeface="Ubuntu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E76D8668-CF36-48E9-88CA-6EB7F2896628}">
  <a:tblStyle styleId="{E76D8668-CF36-48E9-88CA-6EB7F2896628}"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UbuntuMono-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UbuntuMono-italic.fntdata"/><Relationship Id="rId23" Type="http://schemas.openxmlformats.org/officeDocument/2006/relationships/slide" Target="slides/slide18.xml"/><Relationship Id="rId45" Type="http://schemas.openxmlformats.org/officeDocument/2006/relationships/font" Target="fonts/UbuntuMon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UbuntuMon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3044825" cy="465138"/>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 name="Shape 4"/>
          <p:cNvSpPr txBox="1"/>
          <p:nvPr>
            <p:ph idx="10" type="dt"/>
          </p:nvPr>
        </p:nvSpPr>
        <p:spPr>
          <a:xfrm>
            <a:off x="3979862" y="0"/>
            <a:ext cx="3044825" cy="465138"/>
          </a:xfrm>
          <a:prstGeom prst="rect">
            <a:avLst/>
          </a:prstGeom>
          <a:noFill/>
          <a:ln>
            <a:noFill/>
          </a:ln>
        </p:spPr>
        <p:txBody>
          <a:bodyPr anchorCtr="0" anchor="t" bIns="91425" lIns="91425" rIns="91425" tIns="91425"/>
          <a:lstStyle>
            <a:lvl1pPr indent="0" lvl="0" marL="0" marR="0" rtl="0" algn="r">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 name="Shape 5"/>
          <p:cNvSpPr/>
          <p:nvPr>
            <p:ph idx="3" type="sldImg"/>
          </p:nvPr>
        </p:nvSpPr>
        <p:spPr>
          <a:xfrm>
            <a:off x="1184275" y="698500"/>
            <a:ext cx="4657723" cy="3492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6" name="Shape 6"/>
          <p:cNvSpPr txBox="1"/>
          <p:nvPr>
            <p:ph idx="1" type="body"/>
          </p:nvPr>
        </p:nvSpPr>
        <p:spPr>
          <a:xfrm>
            <a:off x="703262" y="4422775"/>
            <a:ext cx="5619750" cy="4190999"/>
          </a:xfrm>
          <a:prstGeom prst="rect">
            <a:avLst/>
          </a:prstGeom>
          <a:noFill/>
          <a:ln>
            <a:noFill/>
          </a:ln>
        </p:spPr>
        <p:txBody>
          <a:bodyPr anchorCtr="0" anchor="t" bIns="91425" lIns="91425" rIns="91425" tIns="91425"/>
          <a:lstStyle>
            <a:lvl1pPr indent="0" lvl="0" marL="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2pPr>
            <a:lvl3pPr indent="0" lvl="2" marL="91440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3pPr>
            <a:lvl4pPr indent="0" lvl="3" marL="137160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4pPr>
            <a:lvl5pPr indent="0" lvl="4" marL="1828800" marR="0" rtl="0" algn="l">
              <a:spcBef>
                <a:spcPts val="360"/>
              </a:spcBef>
              <a:spcAft>
                <a:spcPts val="0"/>
              </a:spcAft>
              <a:buClr>
                <a:schemeClr val="dk1"/>
              </a:buClr>
              <a:buFont typeface="Arial"/>
              <a:buNone/>
              <a:defRPr b="0" i="0" sz="12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Clr>
                <a:schemeClr val="dk1"/>
              </a:buClr>
              <a:buFont typeface="Calibri"/>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845550"/>
            <a:ext cx="3044825" cy="46513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Arial"/>
              <a:buNone/>
              <a:defRPr b="0" i="0" sz="12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 name="Shape 8"/>
          <p:cNvSpPr txBox="1"/>
          <p:nvPr>
            <p:ph idx="12" type="sldNum"/>
          </p:nvPr>
        </p:nvSpPr>
        <p:spPr>
          <a:xfrm>
            <a:off x="3979862" y="8845550"/>
            <a:ext cx="3044825" cy="465138"/>
          </a:xfrm>
          <a:prstGeom prst="rect">
            <a:avLst/>
          </a:prstGeom>
          <a:noFill/>
          <a:ln>
            <a:noFill/>
          </a:ln>
        </p:spPr>
        <p:txBody>
          <a:bodyPr anchorCtr="0" anchor="b" bIns="46675" lIns="93350" rIns="93350" tIns="466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txBox="1"/>
          <p:nvPr>
            <p:ph idx="12" type="sldNum"/>
          </p:nvPr>
        </p:nvSpPr>
        <p:spPr>
          <a:xfrm>
            <a:off x="3979862" y="8845550"/>
            <a:ext cx="3044825" cy="465138"/>
          </a:xfrm>
          <a:prstGeom prst="rect">
            <a:avLst/>
          </a:prstGeom>
          <a:noFill/>
          <a:ln>
            <a:noFill/>
          </a:ln>
        </p:spPr>
        <p:txBody>
          <a:bodyPr anchorCtr="0" anchor="b" bIns="46675" lIns="93350" rIns="93350" tIns="46675">
            <a:noAutofit/>
          </a:bodyPr>
          <a:lstStyle/>
          <a:p>
            <a:pPr indent="0" lvl="0" marL="0" marR="0" rtl="0" algn="r">
              <a:lnSpc>
                <a:spcPct val="100000"/>
              </a:lnSpc>
              <a:spcBef>
                <a:spcPts val="0"/>
              </a:spcBef>
              <a:spcAft>
                <a:spcPts val="0"/>
              </a:spcAft>
              <a:buClr>
                <a:schemeClr val="dk1"/>
              </a:buClr>
              <a:buSzPct val="25000"/>
              <a:buFont typeface="Arial"/>
              <a:buNone/>
            </a:pPr>
            <a:fld id="{00000000-1234-1234-1234-123412341234}" type="slidenum">
              <a:rPr b="0" i="0" lang="en-US" sz="1200" u="none" cap="none" strike="noStrike">
                <a:solidFill>
                  <a:schemeClr val="dk1"/>
                </a:solidFill>
                <a:latin typeface="Arial"/>
                <a:ea typeface="Arial"/>
                <a:cs typeface="Arial"/>
                <a:sym typeface="Arial"/>
              </a:rPr>
              <a:t>‹#›</a:t>
            </a:fld>
          </a:p>
        </p:txBody>
      </p:sp>
      <p:sp>
        <p:nvSpPr>
          <p:cNvPr id="104" name="Shape 104"/>
          <p:cNvSpPr/>
          <p:nvPr>
            <p:ph idx="2" type="sldImg"/>
          </p:nvPr>
        </p:nvSpPr>
        <p:spPr>
          <a:xfrm>
            <a:off x="1184275" y="698500"/>
            <a:ext cx="4657723" cy="3492500"/>
          </a:xfrm>
          <a:custGeom>
            <a:pathLst>
              <a:path extrusionOk="0" h="120000" w="120000">
                <a:moveTo>
                  <a:pt x="0" y="0"/>
                </a:moveTo>
                <a:lnTo>
                  <a:pt x="120000" y="0"/>
                </a:lnTo>
                <a:lnTo>
                  <a:pt x="120000" y="120000"/>
                </a:lnTo>
                <a:lnTo>
                  <a:pt x="0" y="120000"/>
                </a:lnTo>
                <a:close/>
              </a:path>
            </a:pathLst>
          </a:custGeom>
          <a:noFill/>
          <a:ln>
            <a:noFill/>
          </a:ln>
        </p:spPr>
      </p:sp>
      <p:sp>
        <p:nvSpPr>
          <p:cNvPr id="105" name="Shape 105"/>
          <p:cNvSpPr txBox="1"/>
          <p:nvPr>
            <p:ph idx="1" type="body"/>
          </p:nvPr>
        </p:nvSpPr>
        <p:spPr>
          <a:xfrm>
            <a:off x="703262" y="4422775"/>
            <a:ext cx="5619750" cy="4190999"/>
          </a:xfrm>
          <a:prstGeom prst="rect">
            <a:avLst/>
          </a:prstGeom>
          <a:noFill/>
          <a:ln>
            <a:noFill/>
          </a:ln>
        </p:spPr>
        <p:txBody>
          <a:bodyPr anchorCtr="0" anchor="t" bIns="46675" lIns="93350" rIns="93350" tIns="4667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84" name="Shape 184"/>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85" name="Shape 185"/>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04" name="Shape 204"/>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05" name="Shape 205"/>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13" name="Shape 213"/>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14" name="Shape 214"/>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26" name="Shape 226"/>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27" name="Shape 227"/>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235" name="Shape 235"/>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36" name="Shape 236"/>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245" name="Shape 245"/>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253" name="Shape 253"/>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254" name="Shape 254"/>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263" name="Shape 263"/>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273" name="Shape 273"/>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284" name="Shape 284"/>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16" name="Shape 116"/>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293" name="Shape 293"/>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02" name="Shape 302"/>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310" name="Shape 310"/>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19" name="Shape 319"/>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28" name="Shape 328"/>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37" name="Shape 337"/>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46" name="Shape 346"/>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55" name="Shape 355"/>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64" name="Shape 364"/>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373" name="Shape 373"/>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23" name="Shape 123"/>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txBox="1"/>
          <p:nvPr>
            <p:ph idx="1" type="body"/>
          </p:nvPr>
        </p:nvSpPr>
        <p:spPr>
          <a:xfrm>
            <a:off x="703262" y="4422775"/>
            <a:ext cx="5619899"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81" name="Shape 381"/>
          <p:cNvSpPr/>
          <p:nvPr>
            <p:ph idx="2" type="sldImg"/>
          </p:nvPr>
        </p:nvSpPr>
        <p:spPr>
          <a:xfrm>
            <a:off x="1184275" y="698500"/>
            <a:ext cx="4657800" cy="34925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txBox="1"/>
          <p:nvPr>
            <p:ph idx="1" type="body"/>
          </p:nvPr>
        </p:nvSpPr>
        <p:spPr>
          <a:xfrm>
            <a:off x="703262" y="4422775"/>
            <a:ext cx="5619899"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392" name="Shape 392"/>
          <p:cNvSpPr/>
          <p:nvPr>
            <p:ph idx="2" type="sldImg"/>
          </p:nvPr>
        </p:nvSpPr>
        <p:spPr>
          <a:xfrm>
            <a:off x="1184275" y="698500"/>
            <a:ext cx="4657724" cy="3492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403" name="Shape 403"/>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703262" y="4422775"/>
            <a:ext cx="5619900" cy="4191000"/>
          </a:xfrm>
          <a:prstGeom prst="rect">
            <a:avLst/>
          </a:prstGeom>
        </p:spPr>
        <p:txBody>
          <a:bodyPr anchorCtr="0" anchor="t" bIns="91425" lIns="91425" rIns="91425" tIns="91425">
            <a:noAutofit/>
          </a:bodyPr>
          <a:lstStyle/>
          <a:p>
            <a:pPr indent="-342900" lvl="0" marL="457200" rtl="0">
              <a:spcBef>
                <a:spcPts val="640"/>
              </a:spcBef>
              <a:buSzPct val="100000"/>
              <a:buFont typeface="Century"/>
              <a:buChar char="•"/>
            </a:pPr>
            <a:r>
              <a:rPr lang="en-US" sz="1800">
                <a:latin typeface="Century"/>
                <a:ea typeface="Century"/>
                <a:cs typeface="Century"/>
                <a:sym typeface="Century"/>
              </a:rPr>
              <a:t>Our funding release was delayed, so we were unable to purchase supplies until later in the term. This lead to us not getting our motors until February 20th. Due to this delay, we have been unable to test the implementation of our drivers.</a:t>
            </a:r>
            <a:br>
              <a:rPr lang="en-US" sz="1800">
                <a:latin typeface="Century"/>
                <a:ea typeface="Century"/>
                <a:cs typeface="Century"/>
                <a:sym typeface="Century"/>
              </a:rPr>
            </a:br>
          </a:p>
          <a:p>
            <a:pPr indent="-342900" lvl="0" marL="457200" rtl="0">
              <a:spcBef>
                <a:spcPts val="640"/>
              </a:spcBef>
              <a:buSzPct val="100000"/>
              <a:buFont typeface="Century"/>
              <a:buChar char="•"/>
            </a:pPr>
            <a:r>
              <a:rPr lang="en-US" sz="1800">
                <a:latin typeface="Century"/>
                <a:ea typeface="Century"/>
                <a:cs typeface="Century"/>
                <a:sym typeface="Century"/>
              </a:rPr>
              <a:t>Due to the nature of our project, it is difficult to implement and test code without a working prototype of the arm.</a:t>
            </a:r>
          </a:p>
          <a:p>
            <a:pPr lvl="0" rtl="0">
              <a:spcBef>
                <a:spcPts val="0"/>
              </a:spcBef>
              <a:buNone/>
            </a:pPr>
            <a:r>
              <a:t/>
            </a:r>
            <a:endParaRPr/>
          </a:p>
        </p:txBody>
      </p:sp>
      <p:sp>
        <p:nvSpPr>
          <p:cNvPr id="410" name="Shape 410"/>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703262" y="4422775"/>
            <a:ext cx="5619900" cy="4191000"/>
          </a:xfrm>
          <a:prstGeom prst="rect">
            <a:avLst/>
          </a:prstGeom>
        </p:spPr>
        <p:txBody>
          <a:bodyPr anchorCtr="0" anchor="t" bIns="91425" lIns="91425" rIns="91425" tIns="91425">
            <a:noAutofit/>
          </a:bodyPr>
          <a:lstStyle/>
          <a:p>
            <a:pPr lvl="0" rtl="0">
              <a:spcBef>
                <a:spcPts val="0"/>
              </a:spcBef>
              <a:buNone/>
            </a:pPr>
            <a:r>
              <a:t/>
            </a:r>
            <a:endParaRPr/>
          </a:p>
        </p:txBody>
      </p:sp>
      <p:sp>
        <p:nvSpPr>
          <p:cNvPr id="419" name="Shape 419"/>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txBox="1"/>
          <p:nvPr>
            <p:ph idx="1" type="body"/>
          </p:nvPr>
        </p:nvSpPr>
        <p:spPr>
          <a:xfrm>
            <a:off x="703262" y="4422775"/>
            <a:ext cx="5619899"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426" name="Shape 426"/>
          <p:cNvSpPr/>
          <p:nvPr>
            <p:ph idx="2" type="sldImg"/>
          </p:nvPr>
        </p:nvSpPr>
        <p:spPr>
          <a:xfrm>
            <a:off x="1184275" y="698500"/>
            <a:ext cx="4657724" cy="3492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2" name="Shape 432"/>
        <p:cNvGrpSpPr/>
        <p:nvPr/>
      </p:nvGrpSpPr>
      <p:grpSpPr>
        <a:xfrm>
          <a:off x="0" y="0"/>
          <a:ext cx="0" cy="0"/>
          <a:chOff x="0" y="0"/>
          <a:chExt cx="0" cy="0"/>
        </a:xfrm>
      </p:grpSpPr>
      <p:sp>
        <p:nvSpPr>
          <p:cNvPr id="433" name="Shape 433"/>
          <p:cNvSpPr txBox="1"/>
          <p:nvPr>
            <p:ph idx="1" type="body"/>
          </p:nvPr>
        </p:nvSpPr>
        <p:spPr>
          <a:xfrm>
            <a:off x="703262" y="4422775"/>
            <a:ext cx="5619899"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434" name="Shape 434"/>
          <p:cNvSpPr/>
          <p:nvPr>
            <p:ph idx="2" type="sldImg"/>
          </p:nvPr>
        </p:nvSpPr>
        <p:spPr>
          <a:xfrm>
            <a:off x="1184275" y="698500"/>
            <a:ext cx="4657724" cy="3492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txBox="1"/>
          <p:nvPr>
            <p:ph idx="1" type="body"/>
          </p:nvPr>
        </p:nvSpPr>
        <p:spPr>
          <a:xfrm>
            <a:off x="703262" y="4422775"/>
            <a:ext cx="5619750"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451" name="Shape 451"/>
          <p:cNvSpPr/>
          <p:nvPr>
            <p:ph idx="2" type="sldImg"/>
          </p:nvPr>
        </p:nvSpPr>
        <p:spPr>
          <a:xfrm>
            <a:off x="1184275" y="698500"/>
            <a:ext cx="4657724" cy="3492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703262" y="4422775"/>
            <a:ext cx="5619900" cy="4191000"/>
          </a:xfrm>
          <a:prstGeom prst="rect">
            <a:avLst/>
          </a:prstGeom>
        </p:spPr>
        <p:txBody>
          <a:bodyPr anchorCtr="0" anchor="t" bIns="91425" lIns="91425" rIns="91425" tIns="91425">
            <a:noAutofit/>
          </a:bodyPr>
          <a:lstStyle/>
          <a:p>
            <a:pPr lvl="0">
              <a:spcBef>
                <a:spcPts val="0"/>
              </a:spcBef>
              <a:buNone/>
            </a:pPr>
            <a:r>
              <a:t/>
            </a:r>
            <a:endParaRPr/>
          </a:p>
        </p:txBody>
      </p:sp>
      <p:sp>
        <p:nvSpPr>
          <p:cNvPr id="461" name="Shape 461"/>
          <p:cNvSpPr txBox="1"/>
          <p:nvPr>
            <p:ph idx="12" type="sldNum"/>
          </p:nvPr>
        </p:nvSpPr>
        <p:spPr>
          <a:xfrm>
            <a:off x="3979862" y="8845550"/>
            <a:ext cx="3044699" cy="465000"/>
          </a:xfrm>
          <a:prstGeom prst="rect">
            <a:avLst/>
          </a:prstGeom>
        </p:spPr>
        <p:txBody>
          <a:bodyPr anchorCtr="0" anchor="b" bIns="46675" lIns="93350" rIns="93350" tIns="46675">
            <a:noAutofit/>
          </a:bodyPr>
          <a:lstStyle/>
          <a:p>
            <a:pPr lvl="0">
              <a:spcBef>
                <a:spcPts val="0"/>
              </a:spcBef>
              <a:buClr>
                <a:schemeClr val="dk1"/>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31" name="Shape 131"/>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39" name="Shape 139"/>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47" name="Shape 147"/>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1184275" y="698500"/>
            <a:ext cx="4657800" cy="3492599"/>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54" name="Shape 154"/>
          <p:cNvSpPr txBox="1"/>
          <p:nvPr>
            <p:ph idx="1" type="body"/>
          </p:nvPr>
        </p:nvSpPr>
        <p:spPr>
          <a:xfrm>
            <a:off x="703262" y="4422775"/>
            <a:ext cx="5619899"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55" name="Shape 155"/>
          <p:cNvSpPr txBox="1"/>
          <p:nvPr>
            <p:ph idx="12" type="sldNum"/>
          </p:nvPr>
        </p:nvSpPr>
        <p:spPr>
          <a:xfrm>
            <a:off x="3979862" y="8845550"/>
            <a:ext cx="3044698"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txBox="1"/>
          <p:nvPr>
            <p:ph idx="1" type="body"/>
          </p:nvPr>
        </p:nvSpPr>
        <p:spPr>
          <a:xfrm>
            <a:off x="703262" y="4422775"/>
            <a:ext cx="5619750" cy="4190999"/>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64" name="Shape 164"/>
          <p:cNvSpPr/>
          <p:nvPr>
            <p:ph idx="2" type="sldImg"/>
          </p:nvPr>
        </p:nvSpPr>
        <p:spPr>
          <a:xfrm>
            <a:off x="1184275" y="698500"/>
            <a:ext cx="4657723" cy="34925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1184275" y="698500"/>
            <a:ext cx="4657800" cy="34926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173" name="Shape 173"/>
          <p:cNvSpPr txBox="1"/>
          <p:nvPr>
            <p:ph idx="1" type="body"/>
          </p:nvPr>
        </p:nvSpPr>
        <p:spPr>
          <a:xfrm>
            <a:off x="703262" y="4422775"/>
            <a:ext cx="5619900" cy="4191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174" name="Shape 174"/>
          <p:cNvSpPr txBox="1"/>
          <p:nvPr>
            <p:ph idx="12" type="sldNum"/>
          </p:nvPr>
        </p:nvSpPr>
        <p:spPr>
          <a:xfrm>
            <a:off x="3979862" y="8845550"/>
            <a:ext cx="3044699" cy="465000"/>
          </a:xfrm>
          <a:prstGeom prst="rect">
            <a:avLst/>
          </a:prstGeom>
          <a:noFill/>
          <a:ln>
            <a:noFill/>
          </a:ln>
        </p:spPr>
        <p:txBody>
          <a:bodyPr anchorCtr="0" anchor="b" bIns="46675" lIns="93350" rIns="93350" tIns="4667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2" name="Shape 22"/>
        <p:cNvGrpSpPr/>
        <p:nvPr/>
      </p:nvGrpSpPr>
      <p:grpSpPr>
        <a:xfrm>
          <a:off x="0" y="0"/>
          <a:ext cx="0" cy="0"/>
          <a:chOff x="0" y="0"/>
          <a:chExt cx="0" cy="0"/>
        </a:xfrm>
      </p:grpSpPr>
      <p:sp>
        <p:nvSpPr>
          <p:cNvPr id="23" name="Shape 23"/>
          <p:cNvSpPr txBox="1"/>
          <p:nvPr>
            <p:ph type="ctrTitle"/>
          </p:nvPr>
        </p:nvSpPr>
        <p:spPr>
          <a:xfrm>
            <a:off x="685800" y="2130425"/>
            <a:ext cx="7772400" cy="1470023"/>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24" name="Shape 24"/>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lnSpc>
                <a:spcPct val="100000"/>
              </a:lnSpc>
              <a:spcBef>
                <a:spcPts val="640"/>
              </a:spcBef>
              <a:spcAft>
                <a:spcPts val="0"/>
              </a:spcAft>
              <a:buClr>
                <a:schemeClr val="dk1"/>
              </a:buClr>
              <a:buFont typeface="Century"/>
              <a:buNone/>
              <a:defRPr b="0" i="0" sz="3200" u="none" cap="none" strike="noStrike">
                <a:solidFill>
                  <a:schemeClr val="dk1"/>
                </a:solidFill>
                <a:latin typeface="Century"/>
                <a:ea typeface="Century"/>
                <a:cs typeface="Century"/>
                <a:sym typeface="Century"/>
              </a:defRPr>
            </a:lvl1pPr>
            <a:lvl2pPr indent="0" lvl="1" marL="457200" marR="0" rtl="0" algn="ctr">
              <a:lnSpc>
                <a:spcPct val="100000"/>
              </a:lnSpc>
              <a:spcBef>
                <a:spcPts val="560"/>
              </a:spcBef>
              <a:spcAft>
                <a:spcPts val="0"/>
              </a:spcAft>
              <a:buClr>
                <a:schemeClr val="dk1"/>
              </a:buClr>
              <a:buFont typeface="Century"/>
              <a:buNone/>
              <a:defRPr b="0" i="0" sz="2800" u="none" cap="none" strike="noStrike">
                <a:solidFill>
                  <a:schemeClr val="dk1"/>
                </a:solidFill>
                <a:latin typeface="Century"/>
                <a:ea typeface="Century"/>
                <a:cs typeface="Century"/>
                <a:sym typeface="Century"/>
              </a:defRPr>
            </a:lvl2pPr>
            <a:lvl3pPr indent="0" lvl="2" marL="914400" marR="0" rtl="0" algn="ctr">
              <a:lnSpc>
                <a:spcPct val="100000"/>
              </a:lnSpc>
              <a:spcBef>
                <a:spcPts val="480"/>
              </a:spcBef>
              <a:spcAft>
                <a:spcPts val="0"/>
              </a:spcAft>
              <a:buClr>
                <a:schemeClr val="dk1"/>
              </a:buClr>
              <a:buFont typeface="Century"/>
              <a:buNone/>
              <a:defRPr b="0" i="0" sz="2400" u="none" cap="none" strike="noStrike">
                <a:solidFill>
                  <a:schemeClr val="dk1"/>
                </a:solidFill>
                <a:latin typeface="Century"/>
                <a:ea typeface="Century"/>
                <a:cs typeface="Century"/>
                <a:sym typeface="Century"/>
              </a:defRPr>
            </a:lvl3pPr>
            <a:lvl4pPr indent="0" lvl="3" marL="1371600" marR="0" rtl="0" algn="ctr">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4pPr>
            <a:lvl5pPr indent="0" lvl="4" marL="1828800" marR="0" rtl="0" algn="ctr">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5pPr>
            <a:lvl6pPr indent="0" lvl="5" marL="2286000" marR="0" rtl="0" algn="ctr">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ctr">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ctr">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ctr">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25" name="Shape 25"/>
          <p:cNvSpPr txBox="1"/>
          <p:nvPr>
            <p:ph idx="11" type="ftr"/>
          </p:nvPr>
        </p:nvSpPr>
        <p:spPr>
          <a:xfrm>
            <a:off x="4800600" y="6305550"/>
            <a:ext cx="533399" cy="238123"/>
          </a:xfrm>
          <a:prstGeom prst="rect">
            <a:avLst/>
          </a:prstGeom>
          <a:solidFill>
            <a:schemeClr val="lt1"/>
          </a:solid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entury"/>
              <a:buNone/>
              <a:defRPr b="0" i="0" sz="1200" u="none" cap="none" strike="noStrike">
                <a:solidFill>
                  <a:schemeClr val="dk1"/>
                </a:solidFill>
                <a:latin typeface="Century"/>
                <a:ea typeface="Century"/>
                <a:cs typeface="Century"/>
                <a:sym typeface="Century"/>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6" name="Shape 26"/>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27" name="Shape 27"/>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82" name="Shape 82"/>
        <p:cNvGrpSpPr/>
        <p:nvPr/>
      </p:nvGrpSpPr>
      <p:grpSpPr>
        <a:xfrm>
          <a:off x="0" y="0"/>
          <a:ext cx="0" cy="0"/>
          <a:chOff x="0" y="0"/>
          <a:chExt cx="0" cy="0"/>
        </a:xfrm>
      </p:grpSpPr>
      <p:sp>
        <p:nvSpPr>
          <p:cNvPr id="83" name="Shape 83"/>
          <p:cNvSpPr txBox="1"/>
          <p:nvPr>
            <p:ph type="title"/>
          </p:nvPr>
        </p:nvSpPr>
        <p:spPr>
          <a:xfrm>
            <a:off x="1792288" y="4800600"/>
            <a:ext cx="5486399" cy="566736"/>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Century"/>
              <a:buNone/>
              <a:defRPr b="1" i="0" sz="20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84" name="Shape 84"/>
          <p:cNvSpPr/>
          <p:nvPr>
            <p:ph idx="2" type="pic"/>
          </p:nvPr>
        </p:nvSpPr>
        <p:spPr>
          <a:xfrm>
            <a:off x="1792288" y="612775"/>
            <a:ext cx="5486399" cy="4114800"/>
          </a:xfrm>
          <a:prstGeom prst="rect">
            <a:avLst/>
          </a:prstGeom>
          <a:noFill/>
          <a:ln>
            <a:noFill/>
          </a:ln>
        </p:spPr>
        <p:txBody>
          <a:bodyPr anchorCtr="0" anchor="t" bIns="91425" lIns="91425" rIns="91425" tIns="91425"/>
          <a:lstStyle>
            <a:lvl1pPr indent="0" lvl="0" marL="0" marR="0" rtl="0" algn="l">
              <a:lnSpc>
                <a:spcPct val="100000"/>
              </a:lnSpc>
              <a:spcBef>
                <a:spcPts val="640"/>
              </a:spcBef>
              <a:spcAft>
                <a:spcPts val="0"/>
              </a:spcAft>
              <a:buClr>
                <a:schemeClr val="dk1"/>
              </a:buClr>
              <a:buFont typeface="Century"/>
              <a:buNone/>
              <a:defRPr b="0" i="0" sz="3200" u="none" cap="none" strike="noStrike">
                <a:solidFill>
                  <a:schemeClr val="dk1"/>
                </a:solidFill>
                <a:latin typeface="Century"/>
                <a:ea typeface="Century"/>
                <a:cs typeface="Century"/>
                <a:sym typeface="Century"/>
              </a:defRPr>
            </a:lvl1pPr>
            <a:lvl2pPr indent="0" lvl="1" marL="457200" marR="0" rtl="0" algn="l">
              <a:lnSpc>
                <a:spcPct val="100000"/>
              </a:lnSpc>
              <a:spcBef>
                <a:spcPts val="560"/>
              </a:spcBef>
              <a:spcAft>
                <a:spcPts val="0"/>
              </a:spcAft>
              <a:buClr>
                <a:schemeClr val="dk1"/>
              </a:buClr>
              <a:buFont typeface="Century"/>
              <a:buNone/>
              <a:defRPr b="0" i="0" sz="2800" u="none" cap="none" strike="noStrike">
                <a:solidFill>
                  <a:schemeClr val="dk1"/>
                </a:solidFill>
                <a:latin typeface="Century"/>
                <a:ea typeface="Century"/>
                <a:cs typeface="Century"/>
                <a:sym typeface="Century"/>
              </a:defRPr>
            </a:lvl2pPr>
            <a:lvl3pPr indent="0" lvl="2" marL="914400" marR="0" rtl="0" algn="l">
              <a:lnSpc>
                <a:spcPct val="100000"/>
              </a:lnSpc>
              <a:spcBef>
                <a:spcPts val="480"/>
              </a:spcBef>
              <a:spcAft>
                <a:spcPts val="0"/>
              </a:spcAft>
              <a:buClr>
                <a:schemeClr val="dk1"/>
              </a:buClr>
              <a:buFont typeface="Century"/>
              <a:buNone/>
              <a:defRPr b="0" i="0" sz="2400" u="none" cap="none" strike="noStrike">
                <a:solidFill>
                  <a:schemeClr val="dk1"/>
                </a:solidFill>
                <a:latin typeface="Century"/>
                <a:ea typeface="Century"/>
                <a:cs typeface="Century"/>
                <a:sym typeface="Century"/>
              </a:defRPr>
            </a:lvl3pPr>
            <a:lvl4pPr indent="0" lvl="3" marL="1371600" marR="0" rtl="0" algn="l">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4pPr>
            <a:lvl5pPr indent="0" lvl="4" marL="1828800" marR="0" rtl="0" algn="l">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85" name="Shape 85"/>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Century"/>
              <a:buNone/>
              <a:defRPr b="0" i="0" sz="1400" u="none" cap="none" strike="noStrike">
                <a:solidFill>
                  <a:schemeClr val="dk1"/>
                </a:solidFill>
                <a:latin typeface="Century"/>
                <a:ea typeface="Century"/>
                <a:cs typeface="Century"/>
                <a:sym typeface="Century"/>
              </a:defRPr>
            </a:lvl1pPr>
            <a:lvl2pPr indent="0" lvl="1" marL="457200" marR="0" rtl="0" algn="l">
              <a:lnSpc>
                <a:spcPct val="100000"/>
              </a:lnSpc>
              <a:spcBef>
                <a:spcPts val="240"/>
              </a:spcBef>
              <a:spcAft>
                <a:spcPts val="0"/>
              </a:spcAft>
              <a:buClr>
                <a:schemeClr val="dk1"/>
              </a:buClr>
              <a:buFont typeface="Century"/>
              <a:buNone/>
              <a:defRPr b="0" i="0" sz="1200" u="none" cap="none" strike="noStrike">
                <a:solidFill>
                  <a:schemeClr val="dk1"/>
                </a:solidFill>
                <a:latin typeface="Century"/>
                <a:ea typeface="Century"/>
                <a:cs typeface="Century"/>
                <a:sym typeface="Century"/>
              </a:defRPr>
            </a:lvl2pPr>
            <a:lvl3pPr indent="0" lvl="2" marL="914400" marR="0" rtl="0" algn="l">
              <a:lnSpc>
                <a:spcPct val="100000"/>
              </a:lnSpc>
              <a:spcBef>
                <a:spcPts val="200"/>
              </a:spcBef>
              <a:spcAft>
                <a:spcPts val="0"/>
              </a:spcAft>
              <a:buClr>
                <a:schemeClr val="dk1"/>
              </a:buClr>
              <a:buFont typeface="Century"/>
              <a:buNone/>
              <a:defRPr b="0" i="0" sz="1000" u="none" cap="none" strike="noStrike">
                <a:solidFill>
                  <a:schemeClr val="dk1"/>
                </a:solidFill>
                <a:latin typeface="Century"/>
                <a:ea typeface="Century"/>
                <a:cs typeface="Century"/>
                <a:sym typeface="Century"/>
              </a:defRPr>
            </a:lvl3pPr>
            <a:lvl4pPr indent="0" lvl="3" marL="1371600" marR="0" rtl="0" algn="l">
              <a:lnSpc>
                <a:spcPct val="100000"/>
              </a:lnSpc>
              <a:spcBef>
                <a:spcPts val="180"/>
              </a:spcBef>
              <a:spcAft>
                <a:spcPts val="0"/>
              </a:spcAft>
              <a:buClr>
                <a:schemeClr val="dk1"/>
              </a:buClr>
              <a:buFont typeface="Century"/>
              <a:buNone/>
              <a:defRPr b="0" i="0" sz="900" u="none" cap="none" strike="noStrike">
                <a:solidFill>
                  <a:schemeClr val="dk1"/>
                </a:solidFill>
                <a:latin typeface="Century"/>
                <a:ea typeface="Century"/>
                <a:cs typeface="Century"/>
                <a:sym typeface="Century"/>
              </a:defRPr>
            </a:lvl4pPr>
            <a:lvl5pPr indent="0" lvl="4" marL="1828800" marR="0" rtl="0" algn="l">
              <a:lnSpc>
                <a:spcPct val="100000"/>
              </a:lnSpc>
              <a:spcBef>
                <a:spcPts val="180"/>
              </a:spcBef>
              <a:spcAft>
                <a:spcPts val="0"/>
              </a:spcAft>
              <a:buClr>
                <a:schemeClr val="dk1"/>
              </a:buClr>
              <a:buFont typeface="Century"/>
              <a:buNone/>
              <a:defRPr b="0" i="0" sz="900" u="none" cap="none" strike="noStrike">
                <a:solidFill>
                  <a:schemeClr val="dk1"/>
                </a:solidFill>
                <a:latin typeface="Century"/>
                <a:ea typeface="Century"/>
                <a:cs typeface="Century"/>
                <a:sym typeface="Century"/>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86" name="Shape 86"/>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7" name="Shape 87"/>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8" name="Shape 88"/>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89" name="Shape 89"/>
        <p:cNvGrpSpPr/>
        <p:nvPr/>
      </p:nvGrpSpPr>
      <p:grpSpPr>
        <a:xfrm>
          <a:off x="0" y="0"/>
          <a:ext cx="0" cy="0"/>
          <a:chOff x="0" y="0"/>
          <a:chExt cx="0" cy="0"/>
        </a:xfrm>
      </p:grpSpPr>
      <p:sp>
        <p:nvSpPr>
          <p:cNvPr id="90" name="Shape 90"/>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91" name="Shape 91"/>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92" name="Shape 92"/>
          <p:cNvSpPr txBox="1"/>
          <p:nvPr>
            <p:ph idx="1" type="body"/>
          </p:nvPr>
        </p:nvSpPr>
        <p:spPr>
          <a:xfrm rot="5400000">
            <a:off x="2309017" y="-251618"/>
            <a:ext cx="4525963" cy="8229600"/>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3" name="Shape 93"/>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4" name="Shape 94"/>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95" name="Shape 95"/>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6" name="Shape 96"/>
        <p:cNvGrpSpPr/>
        <p:nvPr/>
      </p:nvGrpSpPr>
      <p:grpSpPr>
        <a:xfrm>
          <a:off x="0" y="0"/>
          <a:ext cx="0" cy="0"/>
          <a:chOff x="0" y="0"/>
          <a:chExt cx="0" cy="0"/>
        </a:xfrm>
      </p:grpSpPr>
      <p:sp>
        <p:nvSpPr>
          <p:cNvPr id="97" name="Shape 97"/>
          <p:cNvSpPr txBox="1"/>
          <p:nvPr>
            <p:ph type="title"/>
          </p:nvPr>
        </p:nvSpPr>
        <p:spPr>
          <a:xfrm rot="5400000">
            <a:off x="4732336" y="2171700"/>
            <a:ext cx="5851525" cy="20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98" name="Shape 98"/>
          <p:cNvSpPr txBox="1"/>
          <p:nvPr>
            <p:ph idx="1" type="body"/>
          </p:nvPr>
        </p:nvSpPr>
        <p:spPr>
          <a:xfrm rot="5400000">
            <a:off x="541336" y="190500"/>
            <a:ext cx="5851525" cy="6019798"/>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9" name="Shape 99"/>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0" name="Shape 100"/>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101" name="Shape 101"/>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8" name="Shape 28"/>
        <p:cNvGrpSpPr/>
        <p:nvPr/>
      </p:nvGrpSpPr>
      <p:grpSpPr>
        <a:xfrm>
          <a:off x="0" y="0"/>
          <a:ext cx="0" cy="0"/>
          <a:chOff x="0" y="0"/>
          <a:chExt cx="0" cy="0"/>
        </a:xfrm>
      </p:grpSpPr>
      <p:sp>
        <p:nvSpPr>
          <p:cNvPr id="29" name="Shape 29"/>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30" name="Shape 30"/>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31" name="Shape 31"/>
          <p:cNvSpPr txBox="1"/>
          <p:nvPr>
            <p:ph idx="1" type="body"/>
          </p:nvPr>
        </p:nvSpPr>
        <p:spPr>
          <a:xfrm>
            <a:off x="0" y="1341437"/>
            <a:ext cx="8229600" cy="4525963"/>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32" name="Shape 32"/>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3" name="Shape 33"/>
          <p:cNvSpPr txBox="1"/>
          <p:nvPr>
            <p:ph idx="11" type="ftr"/>
          </p:nvPr>
        </p:nvSpPr>
        <p:spPr>
          <a:xfrm>
            <a:off x="2819400" y="5410200"/>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4" name="Shape 34"/>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p:spTree>
      <p:nvGrpSpPr>
        <p:cNvPr id="35" name="Shape 35"/>
        <p:cNvGrpSpPr/>
        <p:nvPr/>
      </p:nvGrpSpPr>
      <p:grpSpPr>
        <a:xfrm>
          <a:off x="0" y="0"/>
          <a:ext cx="0" cy="0"/>
          <a:chOff x="0" y="0"/>
          <a:chExt cx="0" cy="0"/>
        </a:xfrm>
      </p:grpSpPr>
      <p:sp>
        <p:nvSpPr>
          <p:cNvPr id="36" name="Shape 36"/>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37" name="Shape 37"/>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38" name="Shape 38"/>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39" name="Shape 39"/>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0" name="Shape 40"/>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41" name="Shape 41"/>
        <p:cNvGrpSpPr/>
        <p:nvPr/>
      </p:nvGrpSpPr>
      <p:grpSpPr>
        <a:xfrm>
          <a:off x="0" y="0"/>
          <a:ext cx="0" cy="0"/>
          <a:chOff x="0" y="0"/>
          <a:chExt cx="0" cy="0"/>
        </a:xfrm>
      </p:grpSpPr>
      <p:sp>
        <p:nvSpPr>
          <p:cNvPr id="42" name="Shape 42"/>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2"/>
              </a:buClr>
              <a:buFont typeface="Century"/>
              <a:buNone/>
              <a:defRPr b="1" i="0" sz="40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43" name="Shape 43"/>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lnSpc>
                <a:spcPct val="100000"/>
              </a:lnSpc>
              <a:spcBef>
                <a:spcPts val="400"/>
              </a:spcBef>
              <a:spcAft>
                <a:spcPts val="0"/>
              </a:spcAft>
              <a:buClr>
                <a:schemeClr val="dk1"/>
              </a:buClr>
              <a:buFont typeface="Century"/>
              <a:buNone/>
              <a:defRPr b="0" i="0" sz="2000" u="none" cap="none" strike="noStrike">
                <a:solidFill>
                  <a:schemeClr val="dk1"/>
                </a:solidFill>
                <a:latin typeface="Century"/>
                <a:ea typeface="Century"/>
                <a:cs typeface="Century"/>
                <a:sym typeface="Century"/>
              </a:defRPr>
            </a:lvl1pPr>
            <a:lvl2pPr indent="0" lvl="1" marL="457200" marR="0" rtl="0" algn="l">
              <a:lnSpc>
                <a:spcPct val="100000"/>
              </a:lnSpc>
              <a:spcBef>
                <a:spcPts val="360"/>
              </a:spcBef>
              <a:spcAft>
                <a:spcPts val="0"/>
              </a:spcAft>
              <a:buClr>
                <a:schemeClr val="dk1"/>
              </a:buClr>
              <a:buFont typeface="Century"/>
              <a:buNone/>
              <a:defRPr b="0" i="0" sz="1800" u="none" cap="none" strike="noStrike">
                <a:solidFill>
                  <a:schemeClr val="dk1"/>
                </a:solidFill>
                <a:latin typeface="Century"/>
                <a:ea typeface="Century"/>
                <a:cs typeface="Century"/>
                <a:sym typeface="Century"/>
              </a:defRPr>
            </a:lvl2pPr>
            <a:lvl3pPr indent="0" lvl="2" marL="914400" marR="0" rtl="0" algn="l">
              <a:lnSpc>
                <a:spcPct val="100000"/>
              </a:lnSpc>
              <a:spcBef>
                <a:spcPts val="320"/>
              </a:spcBef>
              <a:spcAft>
                <a:spcPts val="0"/>
              </a:spcAft>
              <a:buClr>
                <a:schemeClr val="dk1"/>
              </a:buClr>
              <a:buFont typeface="Century"/>
              <a:buNone/>
              <a:defRPr b="0" i="0" sz="1600" u="none" cap="none" strike="noStrike">
                <a:solidFill>
                  <a:schemeClr val="dk1"/>
                </a:solidFill>
                <a:latin typeface="Century"/>
                <a:ea typeface="Century"/>
                <a:cs typeface="Century"/>
                <a:sym typeface="Century"/>
              </a:defRPr>
            </a:lvl3pPr>
            <a:lvl4pPr indent="0" lvl="3" marL="1371600" marR="0" rtl="0" algn="l">
              <a:lnSpc>
                <a:spcPct val="100000"/>
              </a:lnSpc>
              <a:spcBef>
                <a:spcPts val="280"/>
              </a:spcBef>
              <a:spcAft>
                <a:spcPts val="0"/>
              </a:spcAft>
              <a:buClr>
                <a:schemeClr val="dk1"/>
              </a:buClr>
              <a:buFont typeface="Century"/>
              <a:buNone/>
              <a:defRPr b="0" i="0" sz="1400" u="none" cap="none" strike="noStrike">
                <a:solidFill>
                  <a:schemeClr val="dk1"/>
                </a:solidFill>
                <a:latin typeface="Century"/>
                <a:ea typeface="Century"/>
                <a:cs typeface="Century"/>
                <a:sym typeface="Century"/>
              </a:defRPr>
            </a:lvl4pPr>
            <a:lvl5pPr indent="0" lvl="4" marL="1828800" marR="0" rtl="0" algn="l">
              <a:lnSpc>
                <a:spcPct val="100000"/>
              </a:lnSpc>
              <a:spcBef>
                <a:spcPts val="280"/>
              </a:spcBef>
              <a:spcAft>
                <a:spcPts val="0"/>
              </a:spcAft>
              <a:buClr>
                <a:schemeClr val="dk1"/>
              </a:buClr>
              <a:buFont typeface="Century"/>
              <a:buNone/>
              <a:defRPr b="0" i="0" sz="1400" u="none" cap="none" strike="noStrike">
                <a:solidFill>
                  <a:schemeClr val="dk1"/>
                </a:solidFill>
                <a:latin typeface="Century"/>
                <a:ea typeface="Century"/>
                <a:cs typeface="Century"/>
                <a:sym typeface="Century"/>
              </a:defRPr>
            </a:lvl5pPr>
            <a:lvl6pPr indent="0" lvl="5" marL="22860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6pPr>
            <a:lvl7pPr indent="0" lvl="6" marL="27432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7pPr>
            <a:lvl8pPr indent="0" lvl="7" marL="32004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8pPr>
            <a:lvl9pPr indent="0" lvl="8" marL="3657600" marR="0" rtl="0" algn="l">
              <a:lnSpc>
                <a:spcPct val="100000"/>
              </a:lnSpc>
              <a:spcBef>
                <a:spcPts val="280"/>
              </a:spcBef>
              <a:spcAft>
                <a:spcPts val="0"/>
              </a:spcAft>
              <a:buClr>
                <a:schemeClr val="dk1"/>
              </a:buClr>
              <a:buFont typeface="Arial"/>
              <a:buNone/>
              <a:defRPr b="0" i="0" sz="1400" u="none" cap="none" strike="noStrike">
                <a:solidFill>
                  <a:schemeClr val="dk1"/>
                </a:solidFill>
                <a:latin typeface="Arial"/>
                <a:ea typeface="Arial"/>
                <a:cs typeface="Arial"/>
                <a:sym typeface="Arial"/>
              </a:defRPr>
            </a:lvl9pPr>
          </a:lstStyle>
          <a:p/>
        </p:txBody>
      </p:sp>
      <p:sp>
        <p:nvSpPr>
          <p:cNvPr id="44" name="Shape 44"/>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5" name="Shape 45"/>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46" name="Shape 46"/>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47" name="Shape 47"/>
        <p:cNvGrpSpPr/>
        <p:nvPr/>
      </p:nvGrpSpPr>
      <p:grpSpPr>
        <a:xfrm>
          <a:off x="0" y="0"/>
          <a:ext cx="0" cy="0"/>
          <a:chOff x="0" y="0"/>
          <a:chExt cx="0" cy="0"/>
        </a:xfrm>
      </p:grpSpPr>
      <p:sp>
        <p:nvSpPr>
          <p:cNvPr id="48" name="Shape 48"/>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49" name="Shape 49"/>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50" name="Shape 50"/>
          <p:cNvSpPr txBox="1"/>
          <p:nvPr>
            <p:ph idx="1" type="body"/>
          </p:nvPr>
        </p:nvSpPr>
        <p:spPr>
          <a:xfrm>
            <a:off x="0" y="1371600"/>
            <a:ext cx="4038598" cy="4525963"/>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1pPr>
            <a:lvl2pPr indent="19050" lvl="1" marL="74295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2pPr>
            <a:lvl3pPr indent="25400" lvl="2" marL="11430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3pPr>
            <a:lvl4pPr indent="0" lvl="3" marL="16002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4pPr>
            <a:lvl5pPr indent="0" lvl="4" marL="20574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51" name="Shape 51"/>
          <p:cNvSpPr txBox="1"/>
          <p:nvPr>
            <p:ph idx="2" type="body"/>
          </p:nvPr>
        </p:nvSpPr>
        <p:spPr>
          <a:xfrm>
            <a:off x="4343400" y="1371600"/>
            <a:ext cx="4038598" cy="4525963"/>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1pPr>
            <a:lvl2pPr indent="19050" lvl="1" marL="74295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2pPr>
            <a:lvl3pPr indent="25400" lvl="2" marL="11430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3pPr>
            <a:lvl4pPr indent="0" lvl="3" marL="16002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4pPr>
            <a:lvl5pPr indent="0" lvl="4" marL="20574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Arial"/>
                <a:ea typeface="Arial"/>
                <a:cs typeface="Arial"/>
                <a:sym typeface="Arial"/>
              </a:defRPr>
            </a:lvl9pPr>
          </a:lstStyle>
          <a:p/>
        </p:txBody>
      </p:sp>
      <p:sp>
        <p:nvSpPr>
          <p:cNvPr id="52" name="Shape 52"/>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3" name="Shape 53"/>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54" name="Shape 54"/>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55" name="Shape 55"/>
        <p:cNvGrpSpPr/>
        <p:nvPr/>
      </p:nvGrpSpPr>
      <p:grpSpPr>
        <a:xfrm>
          <a:off x="0" y="0"/>
          <a:ext cx="0" cy="0"/>
          <a:chOff x="0" y="0"/>
          <a:chExt cx="0" cy="0"/>
        </a:xfrm>
      </p:grpSpPr>
      <p:sp>
        <p:nvSpPr>
          <p:cNvPr id="56" name="Shape 56"/>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57" name="Shape 57"/>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58" name="Shape 58"/>
          <p:cNvSpPr txBox="1"/>
          <p:nvPr>
            <p:ph idx="1" type="body"/>
          </p:nvPr>
        </p:nvSpPr>
        <p:spPr>
          <a:xfrm>
            <a:off x="457200" y="1535112"/>
            <a:ext cx="4040187" cy="639762"/>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Century"/>
              <a:buNone/>
              <a:defRPr b="1" i="0" sz="2400" u="none" cap="none" strike="noStrike">
                <a:solidFill>
                  <a:schemeClr val="dk1"/>
                </a:solidFill>
                <a:latin typeface="Century"/>
                <a:ea typeface="Century"/>
                <a:cs typeface="Century"/>
                <a:sym typeface="Century"/>
              </a:defRPr>
            </a:lvl1pPr>
            <a:lvl2pPr indent="0" lvl="1" marL="457200" marR="0" rtl="0" algn="l">
              <a:lnSpc>
                <a:spcPct val="100000"/>
              </a:lnSpc>
              <a:spcBef>
                <a:spcPts val="400"/>
              </a:spcBef>
              <a:spcAft>
                <a:spcPts val="0"/>
              </a:spcAft>
              <a:buClr>
                <a:schemeClr val="dk1"/>
              </a:buClr>
              <a:buFont typeface="Century"/>
              <a:buNone/>
              <a:defRPr b="1" i="0" sz="2000" u="none" cap="none" strike="noStrike">
                <a:solidFill>
                  <a:schemeClr val="dk1"/>
                </a:solidFill>
                <a:latin typeface="Century"/>
                <a:ea typeface="Century"/>
                <a:cs typeface="Century"/>
                <a:sym typeface="Century"/>
              </a:defRPr>
            </a:lvl2pPr>
            <a:lvl3pPr indent="0" lvl="2" marL="914400" marR="0" rtl="0" algn="l">
              <a:lnSpc>
                <a:spcPct val="100000"/>
              </a:lnSpc>
              <a:spcBef>
                <a:spcPts val="360"/>
              </a:spcBef>
              <a:spcAft>
                <a:spcPts val="0"/>
              </a:spcAft>
              <a:buClr>
                <a:schemeClr val="dk1"/>
              </a:buClr>
              <a:buFont typeface="Century"/>
              <a:buNone/>
              <a:defRPr b="1" i="0" sz="1800" u="none" cap="none" strike="noStrike">
                <a:solidFill>
                  <a:schemeClr val="dk1"/>
                </a:solidFill>
                <a:latin typeface="Century"/>
                <a:ea typeface="Century"/>
                <a:cs typeface="Century"/>
                <a:sym typeface="Century"/>
              </a:defRPr>
            </a:lvl3pPr>
            <a:lvl4pPr indent="0" lvl="3" marL="1371600" marR="0" rtl="0" algn="l">
              <a:lnSpc>
                <a:spcPct val="100000"/>
              </a:lnSpc>
              <a:spcBef>
                <a:spcPts val="320"/>
              </a:spcBef>
              <a:spcAft>
                <a:spcPts val="0"/>
              </a:spcAft>
              <a:buClr>
                <a:schemeClr val="dk1"/>
              </a:buClr>
              <a:buFont typeface="Century"/>
              <a:buNone/>
              <a:defRPr b="1" i="0" sz="1600" u="none" cap="none" strike="noStrike">
                <a:solidFill>
                  <a:schemeClr val="dk1"/>
                </a:solidFill>
                <a:latin typeface="Century"/>
                <a:ea typeface="Century"/>
                <a:cs typeface="Century"/>
                <a:sym typeface="Century"/>
              </a:defRPr>
            </a:lvl4pPr>
            <a:lvl5pPr indent="0" lvl="4" marL="1828800" marR="0" rtl="0" algn="l">
              <a:lnSpc>
                <a:spcPct val="100000"/>
              </a:lnSpc>
              <a:spcBef>
                <a:spcPts val="320"/>
              </a:spcBef>
              <a:spcAft>
                <a:spcPts val="0"/>
              </a:spcAft>
              <a:buClr>
                <a:schemeClr val="dk1"/>
              </a:buClr>
              <a:buFont typeface="Century"/>
              <a:buNone/>
              <a:defRPr b="1" i="0" sz="1600" u="none" cap="none" strike="noStrike">
                <a:solidFill>
                  <a:schemeClr val="dk1"/>
                </a:solidFill>
                <a:latin typeface="Century"/>
                <a:ea typeface="Century"/>
                <a:cs typeface="Century"/>
                <a:sym typeface="Century"/>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59" name="Shape 59"/>
          <p:cNvSpPr txBox="1"/>
          <p:nvPr>
            <p:ph idx="2" type="body"/>
          </p:nvPr>
        </p:nvSpPr>
        <p:spPr>
          <a:xfrm>
            <a:off x="457200" y="2174875"/>
            <a:ext cx="4040187" cy="3951286"/>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1pPr>
            <a:lvl2pPr indent="-31750" lvl="1" marL="74295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2pPr>
            <a:lvl3pPr indent="0" lvl="2" marL="11430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3pPr>
            <a:lvl4pPr indent="-25400" lvl="3" marL="1600200" marR="0" rtl="0" algn="l">
              <a:lnSpc>
                <a:spcPct val="100000"/>
              </a:lnSpc>
              <a:spcBef>
                <a:spcPts val="320"/>
              </a:spcBef>
              <a:spcAft>
                <a:spcPts val="0"/>
              </a:spcAft>
              <a:buClr>
                <a:schemeClr val="dk1"/>
              </a:buClr>
              <a:buSzPct val="100000"/>
              <a:buFont typeface="Century"/>
              <a:buChar char="–"/>
              <a:defRPr b="0" i="0" sz="1600" u="none" cap="none" strike="noStrike">
                <a:solidFill>
                  <a:schemeClr val="dk1"/>
                </a:solidFill>
                <a:latin typeface="Century"/>
                <a:ea typeface="Century"/>
                <a:cs typeface="Century"/>
                <a:sym typeface="Century"/>
              </a:defRPr>
            </a:lvl4pPr>
            <a:lvl5pPr indent="-25400" lvl="4" marL="2057400" marR="0" rtl="0" algn="l">
              <a:lnSpc>
                <a:spcPct val="100000"/>
              </a:lnSpc>
              <a:spcBef>
                <a:spcPts val="320"/>
              </a:spcBef>
              <a:spcAft>
                <a:spcPts val="0"/>
              </a:spcAft>
              <a:buClr>
                <a:schemeClr val="dk1"/>
              </a:buClr>
              <a:buSzPct val="100000"/>
              <a:buFont typeface="Century"/>
              <a:buChar char="»"/>
              <a:defRPr b="0" i="0" sz="1600" u="none" cap="none" strike="noStrike">
                <a:solidFill>
                  <a:schemeClr val="dk1"/>
                </a:solidFill>
                <a:latin typeface="Century"/>
                <a:ea typeface="Century"/>
                <a:cs typeface="Century"/>
                <a:sym typeface="Century"/>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60" name="Shape 60"/>
          <p:cNvSpPr txBox="1"/>
          <p:nvPr>
            <p:ph idx="3" type="body"/>
          </p:nvPr>
        </p:nvSpPr>
        <p:spPr>
          <a:xfrm>
            <a:off x="4645025" y="1535112"/>
            <a:ext cx="4041773" cy="639762"/>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Century"/>
              <a:buNone/>
              <a:defRPr b="1" i="0" sz="2400" u="none" cap="none" strike="noStrike">
                <a:solidFill>
                  <a:schemeClr val="dk1"/>
                </a:solidFill>
                <a:latin typeface="Century"/>
                <a:ea typeface="Century"/>
                <a:cs typeface="Century"/>
                <a:sym typeface="Century"/>
              </a:defRPr>
            </a:lvl1pPr>
            <a:lvl2pPr indent="0" lvl="1" marL="457200" marR="0" rtl="0" algn="l">
              <a:lnSpc>
                <a:spcPct val="100000"/>
              </a:lnSpc>
              <a:spcBef>
                <a:spcPts val="400"/>
              </a:spcBef>
              <a:spcAft>
                <a:spcPts val="0"/>
              </a:spcAft>
              <a:buClr>
                <a:schemeClr val="dk1"/>
              </a:buClr>
              <a:buFont typeface="Century"/>
              <a:buNone/>
              <a:defRPr b="1" i="0" sz="2000" u="none" cap="none" strike="noStrike">
                <a:solidFill>
                  <a:schemeClr val="dk1"/>
                </a:solidFill>
                <a:latin typeface="Century"/>
                <a:ea typeface="Century"/>
                <a:cs typeface="Century"/>
                <a:sym typeface="Century"/>
              </a:defRPr>
            </a:lvl2pPr>
            <a:lvl3pPr indent="0" lvl="2" marL="914400" marR="0" rtl="0" algn="l">
              <a:lnSpc>
                <a:spcPct val="100000"/>
              </a:lnSpc>
              <a:spcBef>
                <a:spcPts val="360"/>
              </a:spcBef>
              <a:spcAft>
                <a:spcPts val="0"/>
              </a:spcAft>
              <a:buClr>
                <a:schemeClr val="dk1"/>
              </a:buClr>
              <a:buFont typeface="Century"/>
              <a:buNone/>
              <a:defRPr b="1" i="0" sz="1800" u="none" cap="none" strike="noStrike">
                <a:solidFill>
                  <a:schemeClr val="dk1"/>
                </a:solidFill>
                <a:latin typeface="Century"/>
                <a:ea typeface="Century"/>
                <a:cs typeface="Century"/>
                <a:sym typeface="Century"/>
              </a:defRPr>
            </a:lvl3pPr>
            <a:lvl4pPr indent="0" lvl="3" marL="1371600" marR="0" rtl="0" algn="l">
              <a:lnSpc>
                <a:spcPct val="100000"/>
              </a:lnSpc>
              <a:spcBef>
                <a:spcPts val="320"/>
              </a:spcBef>
              <a:spcAft>
                <a:spcPts val="0"/>
              </a:spcAft>
              <a:buClr>
                <a:schemeClr val="dk1"/>
              </a:buClr>
              <a:buFont typeface="Century"/>
              <a:buNone/>
              <a:defRPr b="1" i="0" sz="1600" u="none" cap="none" strike="noStrike">
                <a:solidFill>
                  <a:schemeClr val="dk1"/>
                </a:solidFill>
                <a:latin typeface="Century"/>
                <a:ea typeface="Century"/>
                <a:cs typeface="Century"/>
                <a:sym typeface="Century"/>
              </a:defRPr>
            </a:lvl4pPr>
            <a:lvl5pPr indent="0" lvl="4" marL="1828800" marR="0" rtl="0" algn="l">
              <a:lnSpc>
                <a:spcPct val="100000"/>
              </a:lnSpc>
              <a:spcBef>
                <a:spcPts val="320"/>
              </a:spcBef>
              <a:spcAft>
                <a:spcPts val="0"/>
              </a:spcAft>
              <a:buClr>
                <a:schemeClr val="dk1"/>
              </a:buClr>
              <a:buFont typeface="Century"/>
              <a:buNone/>
              <a:defRPr b="1" i="0" sz="1600" u="none" cap="none" strike="noStrike">
                <a:solidFill>
                  <a:schemeClr val="dk1"/>
                </a:solidFill>
                <a:latin typeface="Century"/>
                <a:ea typeface="Century"/>
                <a:cs typeface="Century"/>
                <a:sym typeface="Century"/>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61" name="Shape 61"/>
          <p:cNvSpPr txBox="1"/>
          <p:nvPr>
            <p:ph idx="4" type="body"/>
          </p:nvPr>
        </p:nvSpPr>
        <p:spPr>
          <a:xfrm>
            <a:off x="4645025" y="2174875"/>
            <a:ext cx="4041773" cy="3951286"/>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1pPr>
            <a:lvl2pPr indent="-31750" lvl="1" marL="74295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2pPr>
            <a:lvl3pPr indent="0" lvl="2" marL="1143000" marR="0" rtl="0" algn="l">
              <a:lnSpc>
                <a:spcPct val="100000"/>
              </a:lnSpc>
              <a:spcBef>
                <a:spcPts val="360"/>
              </a:spcBef>
              <a:spcAft>
                <a:spcPts val="0"/>
              </a:spcAft>
              <a:buClr>
                <a:schemeClr val="dk1"/>
              </a:buClr>
              <a:buSzPct val="100000"/>
              <a:buFont typeface="Century"/>
              <a:buChar char="•"/>
              <a:defRPr b="0" i="0" sz="1800" u="none" cap="none" strike="noStrike">
                <a:solidFill>
                  <a:schemeClr val="dk1"/>
                </a:solidFill>
                <a:latin typeface="Century"/>
                <a:ea typeface="Century"/>
                <a:cs typeface="Century"/>
                <a:sym typeface="Century"/>
              </a:defRPr>
            </a:lvl3pPr>
            <a:lvl4pPr indent="-25400" lvl="3" marL="1600200" marR="0" rtl="0" algn="l">
              <a:lnSpc>
                <a:spcPct val="100000"/>
              </a:lnSpc>
              <a:spcBef>
                <a:spcPts val="320"/>
              </a:spcBef>
              <a:spcAft>
                <a:spcPts val="0"/>
              </a:spcAft>
              <a:buClr>
                <a:schemeClr val="dk1"/>
              </a:buClr>
              <a:buSzPct val="100000"/>
              <a:buFont typeface="Century"/>
              <a:buChar char="–"/>
              <a:defRPr b="0" i="0" sz="1600" u="none" cap="none" strike="noStrike">
                <a:solidFill>
                  <a:schemeClr val="dk1"/>
                </a:solidFill>
                <a:latin typeface="Century"/>
                <a:ea typeface="Century"/>
                <a:cs typeface="Century"/>
                <a:sym typeface="Century"/>
              </a:defRPr>
            </a:lvl4pPr>
            <a:lvl5pPr indent="-25400" lvl="4" marL="2057400" marR="0" rtl="0" algn="l">
              <a:lnSpc>
                <a:spcPct val="100000"/>
              </a:lnSpc>
              <a:spcBef>
                <a:spcPts val="320"/>
              </a:spcBef>
              <a:spcAft>
                <a:spcPts val="0"/>
              </a:spcAft>
              <a:buClr>
                <a:schemeClr val="dk1"/>
              </a:buClr>
              <a:buSzPct val="100000"/>
              <a:buFont typeface="Century"/>
              <a:buChar char="»"/>
              <a:defRPr b="0" i="0" sz="1600" u="none" cap="none" strike="noStrike">
                <a:solidFill>
                  <a:schemeClr val="dk1"/>
                </a:solidFill>
                <a:latin typeface="Century"/>
                <a:ea typeface="Century"/>
                <a:cs typeface="Century"/>
                <a:sym typeface="Century"/>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Arial"/>
                <a:ea typeface="Arial"/>
                <a:cs typeface="Arial"/>
                <a:sym typeface="Arial"/>
              </a:defRPr>
            </a:lvl9pPr>
          </a:lstStyle>
          <a:p/>
        </p:txBody>
      </p:sp>
      <p:sp>
        <p:nvSpPr>
          <p:cNvPr id="62" name="Shape 62"/>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3" name="Shape 63"/>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4" name="Shape 64"/>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65" name="Shape 65"/>
        <p:cNvGrpSpPr/>
        <p:nvPr/>
      </p:nvGrpSpPr>
      <p:grpSpPr>
        <a:xfrm>
          <a:off x="0" y="0"/>
          <a:ext cx="0" cy="0"/>
          <a:chOff x="0" y="0"/>
          <a:chExt cx="0" cy="0"/>
        </a:xfrm>
      </p:grpSpPr>
      <p:sp>
        <p:nvSpPr>
          <p:cNvPr id="66" name="Shape 66"/>
          <p:cNvSpPr/>
          <p:nvPr/>
        </p:nvSpPr>
        <p:spPr>
          <a:xfrm>
            <a:off x="0" y="914400"/>
            <a:ext cx="8153398" cy="76198"/>
          </a:xfrm>
          <a:prstGeom prst="homePlate">
            <a:avLst>
              <a:gd fmla="val 50000" name="adj"/>
            </a:avLst>
          </a:prstGeom>
          <a:solidFill>
            <a:schemeClr val="dk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endParaRPr>
          </a:p>
        </p:txBody>
      </p:sp>
      <p:sp>
        <p:nvSpPr>
          <p:cNvPr id="67" name="Shape 67"/>
          <p:cNvSpPr txBox="1"/>
          <p:nvPr>
            <p:ph type="title"/>
          </p:nvPr>
        </p:nvSpPr>
        <p:spPr>
          <a:xfrm>
            <a:off x="0" y="76200"/>
            <a:ext cx="8229600" cy="11430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2"/>
              </a:buClr>
              <a:buFont typeface="Century"/>
              <a:buNone/>
              <a:defRPr b="0" i="0" sz="28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68" name="Shape 68"/>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69" name="Shape 69"/>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0" name="Shape 70"/>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1" name="Shape 71"/>
        <p:cNvGrpSpPr/>
        <p:nvPr/>
      </p:nvGrpSpPr>
      <p:grpSpPr>
        <a:xfrm>
          <a:off x="0" y="0"/>
          <a:ext cx="0" cy="0"/>
          <a:chOff x="0" y="0"/>
          <a:chExt cx="0" cy="0"/>
        </a:xfrm>
      </p:grpSpPr>
      <p:sp>
        <p:nvSpPr>
          <p:cNvPr id="72" name="Shape 72"/>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3" name="Shape 73"/>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74" name="Shape 74"/>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75" name="Shape 75"/>
        <p:cNvGrpSpPr/>
        <p:nvPr/>
      </p:nvGrpSpPr>
      <p:grpSpPr>
        <a:xfrm>
          <a:off x="0" y="0"/>
          <a:ext cx="0" cy="0"/>
          <a:chOff x="0" y="0"/>
          <a:chExt cx="0" cy="0"/>
        </a:xfrm>
      </p:grpSpPr>
      <p:sp>
        <p:nvSpPr>
          <p:cNvPr id="76" name="Shape 76"/>
          <p:cNvSpPr txBox="1"/>
          <p:nvPr>
            <p:ph type="title"/>
          </p:nvPr>
        </p:nvSpPr>
        <p:spPr>
          <a:xfrm>
            <a:off x="457200" y="273050"/>
            <a:ext cx="3008313" cy="1162048"/>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2"/>
              </a:buClr>
              <a:buFont typeface="Century"/>
              <a:buNone/>
              <a:defRPr b="1" i="0" sz="20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77" name="Shape 77"/>
          <p:cNvSpPr txBox="1"/>
          <p:nvPr>
            <p:ph idx="1" type="body"/>
          </p:nvPr>
        </p:nvSpPr>
        <p:spPr>
          <a:xfrm>
            <a:off x="3575050" y="273050"/>
            <a:ext cx="5111750" cy="5853111"/>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78" name="Shape 78"/>
          <p:cNvSpPr txBox="1"/>
          <p:nvPr>
            <p:ph idx="2" type="body"/>
          </p:nvPr>
        </p:nvSpPr>
        <p:spPr>
          <a:xfrm>
            <a:off x="457200" y="1435100"/>
            <a:ext cx="3008313" cy="4691063"/>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Century"/>
              <a:buNone/>
              <a:defRPr b="0" i="0" sz="1400" u="none" cap="none" strike="noStrike">
                <a:solidFill>
                  <a:schemeClr val="dk1"/>
                </a:solidFill>
                <a:latin typeface="Century"/>
                <a:ea typeface="Century"/>
                <a:cs typeface="Century"/>
                <a:sym typeface="Century"/>
              </a:defRPr>
            </a:lvl1pPr>
            <a:lvl2pPr indent="0" lvl="1" marL="457200" marR="0" rtl="0" algn="l">
              <a:lnSpc>
                <a:spcPct val="100000"/>
              </a:lnSpc>
              <a:spcBef>
                <a:spcPts val="240"/>
              </a:spcBef>
              <a:spcAft>
                <a:spcPts val="0"/>
              </a:spcAft>
              <a:buClr>
                <a:schemeClr val="dk1"/>
              </a:buClr>
              <a:buFont typeface="Century"/>
              <a:buNone/>
              <a:defRPr b="0" i="0" sz="1200" u="none" cap="none" strike="noStrike">
                <a:solidFill>
                  <a:schemeClr val="dk1"/>
                </a:solidFill>
                <a:latin typeface="Century"/>
                <a:ea typeface="Century"/>
                <a:cs typeface="Century"/>
                <a:sym typeface="Century"/>
              </a:defRPr>
            </a:lvl2pPr>
            <a:lvl3pPr indent="0" lvl="2" marL="914400" marR="0" rtl="0" algn="l">
              <a:lnSpc>
                <a:spcPct val="100000"/>
              </a:lnSpc>
              <a:spcBef>
                <a:spcPts val="200"/>
              </a:spcBef>
              <a:spcAft>
                <a:spcPts val="0"/>
              </a:spcAft>
              <a:buClr>
                <a:schemeClr val="dk1"/>
              </a:buClr>
              <a:buFont typeface="Century"/>
              <a:buNone/>
              <a:defRPr b="0" i="0" sz="1000" u="none" cap="none" strike="noStrike">
                <a:solidFill>
                  <a:schemeClr val="dk1"/>
                </a:solidFill>
                <a:latin typeface="Century"/>
                <a:ea typeface="Century"/>
                <a:cs typeface="Century"/>
                <a:sym typeface="Century"/>
              </a:defRPr>
            </a:lvl3pPr>
            <a:lvl4pPr indent="0" lvl="3" marL="1371600" marR="0" rtl="0" algn="l">
              <a:lnSpc>
                <a:spcPct val="100000"/>
              </a:lnSpc>
              <a:spcBef>
                <a:spcPts val="180"/>
              </a:spcBef>
              <a:spcAft>
                <a:spcPts val="0"/>
              </a:spcAft>
              <a:buClr>
                <a:schemeClr val="dk1"/>
              </a:buClr>
              <a:buFont typeface="Century"/>
              <a:buNone/>
              <a:defRPr b="0" i="0" sz="900" u="none" cap="none" strike="noStrike">
                <a:solidFill>
                  <a:schemeClr val="dk1"/>
                </a:solidFill>
                <a:latin typeface="Century"/>
                <a:ea typeface="Century"/>
                <a:cs typeface="Century"/>
                <a:sym typeface="Century"/>
              </a:defRPr>
            </a:lvl4pPr>
            <a:lvl5pPr indent="0" lvl="4" marL="1828800" marR="0" rtl="0" algn="l">
              <a:lnSpc>
                <a:spcPct val="100000"/>
              </a:lnSpc>
              <a:spcBef>
                <a:spcPts val="180"/>
              </a:spcBef>
              <a:spcAft>
                <a:spcPts val="0"/>
              </a:spcAft>
              <a:buClr>
                <a:schemeClr val="dk1"/>
              </a:buClr>
              <a:buFont typeface="Century"/>
              <a:buNone/>
              <a:defRPr b="0" i="0" sz="900" u="none" cap="none" strike="noStrike">
                <a:solidFill>
                  <a:schemeClr val="dk1"/>
                </a:solidFill>
                <a:latin typeface="Century"/>
                <a:ea typeface="Century"/>
                <a:cs typeface="Century"/>
                <a:sym typeface="Century"/>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Arial"/>
                <a:ea typeface="Arial"/>
                <a:cs typeface="Arial"/>
                <a:sym typeface="Arial"/>
              </a:defRPr>
            </a:lvl9pPr>
          </a:lstStyle>
          <a:p/>
        </p:txBody>
      </p:sp>
      <p:sp>
        <p:nvSpPr>
          <p:cNvPr id="79" name="Shape 79"/>
          <p:cNvSpPr txBox="1"/>
          <p:nvPr>
            <p:ph idx="10" type="dt"/>
          </p:nvPr>
        </p:nvSpPr>
        <p:spPr>
          <a:xfrm>
            <a:off x="457200" y="6245225"/>
            <a:ext cx="2133598"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0" name="Shape 80"/>
          <p:cNvSpPr txBox="1"/>
          <p:nvPr>
            <p:ph idx="11" type="ftr"/>
          </p:nvPr>
        </p:nvSpPr>
        <p:spPr>
          <a:xfrm>
            <a:off x="3124200" y="6245225"/>
            <a:ext cx="2895600" cy="47624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1pPr>
            <a:lvl2pPr indent="0" lvl="1" marL="457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2pPr>
            <a:lvl3pPr indent="0" lvl="2" marL="914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3pPr>
            <a:lvl4pPr indent="0" lvl="3" marL="1371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4pPr>
            <a:lvl5pPr indent="0" lvl="4" marL="18288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5pPr>
            <a:lvl6pPr indent="0" lvl="5" marL="22860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6pPr>
            <a:lvl7pPr indent="0" lvl="6" marL="27432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7pPr>
            <a:lvl8pPr indent="0" lvl="7" marL="32004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8pPr>
            <a:lvl9pPr indent="0" lvl="8" marL="3657600" marR="0" rtl="0" algn="l">
              <a:lnSpc>
                <a:spcPct val="100000"/>
              </a:lnSpc>
              <a:spcBef>
                <a:spcPts val="0"/>
              </a:spcBef>
              <a:spcAft>
                <a:spcPts val="0"/>
              </a:spcAft>
              <a:buClr>
                <a:schemeClr val="dk1"/>
              </a:buClr>
              <a:buFont typeface="Arial"/>
              <a:buNone/>
              <a:defRPr b="0" i="0" sz="1800" u="none" cap="none" strike="noStrike">
                <a:solidFill>
                  <a:schemeClr val="dk1"/>
                </a:solidFill>
                <a:latin typeface="Arial"/>
                <a:ea typeface="Arial"/>
                <a:cs typeface="Arial"/>
                <a:sym typeface="Arial"/>
              </a:defRPr>
            </a:lvl9pPr>
          </a:lstStyle>
          <a:p/>
        </p:txBody>
      </p:sp>
      <p:sp>
        <p:nvSpPr>
          <p:cNvPr id="81" name="Shape 81"/>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00.png"/><Relationship Id="rId2" Type="http://schemas.openxmlformats.org/officeDocument/2006/relationships/image" Target="../media/image01.png"/><Relationship Id="rId3" Type="http://schemas.openxmlformats.org/officeDocument/2006/relationships/image" Target="../media/image02.jp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74637"/>
            <a:ext cx="8229600" cy="11430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1pPr>
            <a:lvl2pPr indent="0" lvl="1"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2pPr>
            <a:lvl3pPr indent="0" lvl="2"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3pPr>
            <a:lvl4pPr indent="0" lvl="3"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4pPr>
            <a:lvl5pPr indent="0" lvl="4" marL="0" marR="0" rtl="0" algn="ctr">
              <a:spcBef>
                <a:spcPts val="0"/>
              </a:spcBef>
              <a:spcAft>
                <a:spcPts val="0"/>
              </a:spcAft>
              <a:buClr>
                <a:schemeClr val="dk2"/>
              </a:buClr>
              <a:buFont typeface="Century"/>
              <a:buNone/>
              <a:defRPr b="0" i="0" sz="4400" u="none" cap="none" strike="noStrike">
                <a:solidFill>
                  <a:schemeClr val="dk2"/>
                </a:solidFill>
                <a:latin typeface="Century"/>
                <a:ea typeface="Century"/>
                <a:cs typeface="Century"/>
                <a:sym typeface="Century"/>
              </a:defRPr>
            </a:lvl5pPr>
            <a:lvl6pPr indent="0" lvl="5" marL="4572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6pPr>
            <a:lvl7pPr indent="0" lvl="6" marL="9144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7pPr>
            <a:lvl8pPr indent="0" lvl="7" marL="13716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8pPr>
            <a:lvl9pPr indent="0" lvl="8" marL="1828800" marR="0" rtl="0" algn="ctr">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defRPr>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Century"/>
              <a:buChar char="•"/>
              <a:defRPr b="0" i="0" sz="3200" u="none" cap="none" strike="noStrike">
                <a:solidFill>
                  <a:schemeClr val="dk1"/>
                </a:solidFill>
                <a:latin typeface="Century"/>
                <a:ea typeface="Century"/>
                <a:cs typeface="Century"/>
                <a:sym typeface="Century"/>
              </a:defRPr>
            </a:lvl1pPr>
            <a:lvl2pPr indent="69850" lvl="1" marL="742950" marR="0" rtl="0" algn="l">
              <a:lnSpc>
                <a:spcPct val="100000"/>
              </a:lnSpc>
              <a:spcBef>
                <a:spcPts val="560"/>
              </a:spcBef>
              <a:spcAft>
                <a:spcPts val="0"/>
              </a:spcAft>
              <a:buClr>
                <a:schemeClr val="dk1"/>
              </a:buClr>
              <a:buSzPct val="100000"/>
              <a:buFont typeface="Century"/>
              <a:buChar char="–"/>
              <a:defRPr b="0" i="0" sz="2800" u="none" cap="none" strike="noStrike">
                <a:solidFill>
                  <a:schemeClr val="dk1"/>
                </a:solidFill>
                <a:latin typeface="Century"/>
                <a:ea typeface="Century"/>
                <a:cs typeface="Century"/>
                <a:sym typeface="Century"/>
              </a:defRPr>
            </a:lvl2pPr>
            <a:lvl3pPr indent="76200" lvl="2" marL="1143000" marR="0" rtl="0" algn="l">
              <a:lnSpc>
                <a:spcPct val="100000"/>
              </a:lnSpc>
              <a:spcBef>
                <a:spcPts val="480"/>
              </a:spcBef>
              <a:spcAft>
                <a:spcPts val="0"/>
              </a:spcAft>
              <a:buClr>
                <a:schemeClr val="dk1"/>
              </a:buClr>
              <a:buSzPct val="100000"/>
              <a:buFont typeface="Century"/>
              <a:buChar char="•"/>
              <a:defRPr b="0" i="0" sz="2400" u="none" cap="none" strike="noStrike">
                <a:solidFill>
                  <a:schemeClr val="dk1"/>
                </a:solidFill>
                <a:latin typeface="Century"/>
                <a:ea typeface="Century"/>
                <a:cs typeface="Century"/>
                <a:sym typeface="Century"/>
              </a:defRPr>
            </a:lvl3pPr>
            <a:lvl4pPr indent="25400" lvl="3" marL="16002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4pPr>
            <a:lvl5pPr indent="25400" lvl="4" marL="2057400" marR="0" rtl="0" algn="l">
              <a:lnSpc>
                <a:spcPct val="100000"/>
              </a:lnSpc>
              <a:spcBef>
                <a:spcPts val="400"/>
              </a:spcBef>
              <a:spcAft>
                <a:spcPts val="0"/>
              </a:spcAft>
              <a:buClr>
                <a:schemeClr val="dk1"/>
              </a:buClr>
              <a:buSzPct val="100000"/>
              <a:buFont typeface="Century"/>
              <a:buChar char="»"/>
              <a:defRPr b="0" i="0" sz="2000" u="none" cap="none" strike="noStrike">
                <a:solidFill>
                  <a:schemeClr val="dk1"/>
                </a:solidFill>
                <a:latin typeface="Century"/>
                <a:ea typeface="Century"/>
                <a:cs typeface="Century"/>
                <a:sym typeface="Century"/>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12" name="Shape 12"/>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grpSp>
        <p:nvGrpSpPr>
          <p:cNvPr id="13" name="Shape 13"/>
          <p:cNvGrpSpPr/>
          <p:nvPr/>
        </p:nvGrpSpPr>
        <p:grpSpPr>
          <a:xfrm>
            <a:off x="990599" y="6172200"/>
            <a:ext cx="7702551" cy="685798"/>
            <a:chOff x="1068420" y="6096000"/>
            <a:chExt cx="7702721" cy="685798"/>
          </a:xfrm>
        </p:grpSpPr>
        <p:grpSp>
          <p:nvGrpSpPr>
            <p:cNvPr id="14" name="Shape 14"/>
            <p:cNvGrpSpPr/>
            <p:nvPr/>
          </p:nvGrpSpPr>
          <p:grpSpPr>
            <a:xfrm>
              <a:off x="1068420" y="6248399"/>
              <a:ext cx="7008968" cy="533398"/>
              <a:chOff x="1068420" y="6370637"/>
              <a:chExt cx="7008968" cy="533398"/>
            </a:xfrm>
          </p:grpSpPr>
          <p:sp>
            <p:nvSpPr>
              <p:cNvPr id="15" name="Shape 15"/>
              <p:cNvSpPr txBox="1"/>
              <p:nvPr/>
            </p:nvSpPr>
            <p:spPr>
              <a:xfrm>
                <a:off x="3735480" y="6370637"/>
                <a:ext cx="2743260" cy="27463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r>
                  <a:rPr b="0" i="0" lang="en-US" sz="1200" u="none" cap="none" strike="noStrike">
                    <a:solidFill>
                      <a:schemeClr val="dk1"/>
                    </a:solidFill>
                    <a:latin typeface="Century"/>
                    <a:ea typeface="Century"/>
                    <a:cs typeface="Century"/>
                    <a:sym typeface="Century"/>
                  </a:rPr>
                  <a:t>2017</a:t>
                </a:r>
              </a:p>
            </p:txBody>
          </p:sp>
          <p:cxnSp>
            <p:nvCxnSpPr>
              <p:cNvPr id="16" name="Shape 16"/>
              <p:cNvCxnSpPr/>
              <p:nvPr/>
            </p:nvCxnSpPr>
            <p:spPr>
              <a:xfrm>
                <a:off x="1068420" y="6629400"/>
                <a:ext cx="7008968" cy="0"/>
              </a:xfrm>
              <a:prstGeom prst="straightConnector1">
                <a:avLst/>
              </a:prstGeom>
              <a:noFill/>
              <a:ln cap="flat" cmpd="sng" w="38100">
                <a:solidFill>
                  <a:schemeClr val="dk1"/>
                </a:solidFill>
                <a:prstDash val="solid"/>
                <a:round/>
                <a:headEnd len="med" w="med" type="none"/>
                <a:tailEnd len="med" w="med" type="none"/>
              </a:ln>
            </p:spPr>
          </p:cxnSp>
          <p:sp>
            <p:nvSpPr>
              <p:cNvPr id="17" name="Shape 17"/>
              <p:cNvSpPr txBox="1"/>
              <p:nvPr/>
            </p:nvSpPr>
            <p:spPr>
              <a:xfrm>
                <a:off x="3276683" y="6629400"/>
                <a:ext cx="2743260" cy="27463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r>
                  <a:rPr b="0" i="0" lang="en-US" sz="1200" u="none" cap="none" strike="noStrike">
                    <a:solidFill>
                      <a:schemeClr val="dk1"/>
                    </a:solidFill>
                    <a:latin typeface="Century"/>
                    <a:ea typeface="Century"/>
                    <a:cs typeface="Century"/>
                    <a:sym typeface="Century"/>
                  </a:rPr>
                  <a:t>STR</a:t>
                </a:r>
              </a:p>
            </p:txBody>
          </p:sp>
        </p:grpSp>
        <p:pic>
          <p:nvPicPr>
            <p:cNvPr descr="http://upload.wikimedia.org/wikipedia/commons/thumb/f/f9/Nasa_Wallops_Flight_Facility_Insignia.svg/583px-Nasa_Wallops_Flight_Facility_Insignia.svg.png" id="18" name="Shape 18"/>
            <p:cNvPicPr preferRelativeResize="0"/>
            <p:nvPr/>
          </p:nvPicPr>
          <p:blipFill rotWithShape="1">
            <a:blip r:embed="rId1">
              <a:alphaModFix/>
            </a:blip>
            <a:srcRect b="0" l="0" r="0" t="0"/>
            <a:stretch/>
          </p:blipFill>
          <p:spPr>
            <a:xfrm>
              <a:off x="8153402" y="6096000"/>
              <a:ext cx="617740" cy="634695"/>
            </a:xfrm>
            <a:prstGeom prst="rect">
              <a:avLst/>
            </a:prstGeom>
            <a:noFill/>
            <a:ln>
              <a:noFill/>
            </a:ln>
          </p:spPr>
        </p:pic>
      </p:grpSp>
      <p:pic>
        <p:nvPicPr>
          <p:cNvPr descr="C:\Users\Shawn\Desktop\RockSatBusinessLogoGrayBlack.png" id="19" name="Shape 19"/>
          <p:cNvPicPr preferRelativeResize="0"/>
          <p:nvPr/>
        </p:nvPicPr>
        <p:blipFill rotWithShape="1">
          <a:blip r:embed="rId2">
            <a:alphaModFix/>
          </a:blip>
          <a:srcRect b="7507" l="0" r="0" t="38712"/>
          <a:stretch/>
        </p:blipFill>
        <p:spPr>
          <a:xfrm>
            <a:off x="3657600" y="6000750"/>
            <a:ext cx="1243012" cy="552449"/>
          </a:xfrm>
          <a:prstGeom prst="rect">
            <a:avLst/>
          </a:prstGeom>
          <a:noFill/>
          <a:ln>
            <a:noFill/>
          </a:ln>
        </p:spPr>
      </p:pic>
      <p:pic>
        <p:nvPicPr>
          <p:cNvPr descr="http://spacegrant.colorado.edu/images/SG_General/BottomBanner/bottombannerv2.JPG" id="20" name="Shape 20"/>
          <p:cNvPicPr preferRelativeResize="0"/>
          <p:nvPr/>
        </p:nvPicPr>
        <p:blipFill rotWithShape="1">
          <a:blip r:embed="rId3">
            <a:alphaModFix/>
          </a:blip>
          <a:srcRect b="5335" l="36445" r="36889" t="4000"/>
          <a:stretch/>
        </p:blipFill>
        <p:spPr>
          <a:xfrm>
            <a:off x="393035" y="6250701"/>
            <a:ext cx="981518" cy="556193"/>
          </a:xfrm>
          <a:prstGeom prst="rect">
            <a:avLst/>
          </a:prstGeom>
          <a:noFill/>
          <a:ln>
            <a:noFill/>
          </a:ln>
        </p:spPr>
      </p:pic>
      <p:sp>
        <p:nvSpPr>
          <p:cNvPr id="21" name="Shape 21"/>
          <p:cNvSpPr txBox="1"/>
          <p:nvPr/>
        </p:nvSpPr>
        <p:spPr>
          <a:xfrm>
            <a:off x="6489025" y="0"/>
            <a:ext cx="2654999" cy="381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Presenter: </a:t>
            </a:r>
          </a:p>
        </p:txBody>
      </p:sp>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jpg"/><Relationship Id="rId4" Type="http://schemas.openxmlformats.org/officeDocument/2006/relationships/image" Target="../media/image15.jpg"/><Relationship Id="rId5" Type="http://schemas.openxmlformats.org/officeDocument/2006/relationships/image" Target="../media/image0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gif"/><Relationship Id="rId4" Type="http://schemas.openxmlformats.org/officeDocument/2006/relationships/image" Target="../media/image0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08.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pic>
        <p:nvPicPr>
          <p:cNvPr id="107" name="Shape 107"/>
          <p:cNvPicPr preferRelativeResize="0"/>
          <p:nvPr/>
        </p:nvPicPr>
        <p:blipFill rotWithShape="1">
          <a:blip r:embed="rId3">
            <a:alphaModFix/>
          </a:blip>
          <a:srcRect b="0" l="0" r="0" t="0"/>
          <a:stretch/>
        </p:blipFill>
        <p:spPr>
          <a:xfrm>
            <a:off x="3655612" y="2118725"/>
            <a:ext cx="1881824" cy="1881824"/>
          </a:xfrm>
          <a:prstGeom prst="rect">
            <a:avLst/>
          </a:prstGeom>
          <a:noFill/>
          <a:ln>
            <a:noFill/>
          </a:ln>
        </p:spPr>
      </p:pic>
      <p:sp>
        <p:nvSpPr>
          <p:cNvPr id="108" name="Shape 108"/>
          <p:cNvSpPr/>
          <p:nvPr/>
        </p:nvSpPr>
        <p:spPr>
          <a:xfrm>
            <a:off x="2790525" y="1256850"/>
            <a:ext cx="3611999" cy="3633900"/>
          </a:xfrm>
          <a:prstGeom prst="donut">
            <a:avLst>
              <a:gd fmla="val 25000" name="adj"/>
            </a:avLst>
          </a:prstGeom>
          <a:solidFill>
            <a:schemeClr val="lt1"/>
          </a:solidFill>
          <a:ln cap="flat" cmpd="sng" w="9525">
            <a:solidFill>
              <a:schemeClr val="lt1"/>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09" name="Shape 109"/>
          <p:cNvSpPr txBox="1"/>
          <p:nvPr/>
        </p:nvSpPr>
        <p:spPr>
          <a:xfrm>
            <a:off x="685800" y="648725"/>
            <a:ext cx="7772400" cy="14700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Century"/>
              <a:buNone/>
            </a:pPr>
            <a:r>
              <a:rPr lang="en-US" sz="4400">
                <a:latin typeface="Century"/>
                <a:ea typeface="Century"/>
                <a:cs typeface="Century"/>
                <a:sym typeface="Century"/>
              </a:rPr>
              <a:t>RockSat-X: </a:t>
            </a:r>
            <a:r>
              <a:rPr b="0" i="0" lang="en-US" sz="4400" u="none" cap="none" strike="noStrike">
                <a:solidFill>
                  <a:srgbClr val="000000"/>
                </a:solidFill>
                <a:latin typeface="Century"/>
                <a:ea typeface="Century"/>
                <a:cs typeface="Century"/>
                <a:sym typeface="Century"/>
              </a:rPr>
              <a:t>Hephaestus</a:t>
            </a:r>
            <a:br>
              <a:rPr b="0" i="0" lang="en-US" sz="4400" u="none" cap="none" strike="noStrike">
                <a:solidFill>
                  <a:srgbClr val="000000"/>
                </a:solidFill>
                <a:latin typeface="Century"/>
                <a:ea typeface="Century"/>
                <a:cs typeface="Century"/>
                <a:sym typeface="Century"/>
              </a:rPr>
            </a:br>
            <a:r>
              <a:rPr lang="en-US" sz="2800">
                <a:latin typeface="Century"/>
                <a:ea typeface="Century"/>
                <a:cs typeface="Century"/>
                <a:sym typeface="Century"/>
              </a:rPr>
              <a:t>Midterm Project Update</a:t>
            </a:r>
          </a:p>
        </p:txBody>
      </p:sp>
      <p:sp>
        <p:nvSpPr>
          <p:cNvPr id="110" name="Shape 110"/>
          <p:cNvSpPr txBox="1"/>
          <p:nvPr/>
        </p:nvSpPr>
        <p:spPr>
          <a:xfrm>
            <a:off x="1371600" y="4305350"/>
            <a:ext cx="6400799" cy="91799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Century"/>
              <a:buNone/>
            </a:pPr>
            <a:r>
              <a:rPr b="0" i="0" lang="en-US" sz="2400" u="none" cap="none" strike="noStrike">
                <a:solidFill>
                  <a:srgbClr val="000000"/>
                </a:solidFill>
                <a:latin typeface="Century"/>
                <a:ea typeface="Century"/>
                <a:cs typeface="Century"/>
                <a:sym typeface="Century"/>
              </a:rPr>
              <a:t>Oregon State University</a:t>
            </a:r>
          </a:p>
          <a:p>
            <a:pPr indent="0" lvl="0" marL="0" marR="0" rtl="0" algn="ctr">
              <a:lnSpc>
                <a:spcPct val="100000"/>
              </a:lnSpc>
              <a:spcBef>
                <a:spcPts val="640"/>
              </a:spcBef>
              <a:spcAft>
                <a:spcPts val="0"/>
              </a:spcAft>
              <a:buClr>
                <a:srgbClr val="000000"/>
              </a:buClr>
              <a:buSzPct val="25000"/>
              <a:buFont typeface="Century"/>
              <a:buNone/>
            </a:pPr>
            <a:r>
              <a:rPr b="0" i="0" lang="en-US" sz="2400" u="none" cap="none" strike="noStrike">
                <a:solidFill>
                  <a:srgbClr val="000000"/>
                </a:solidFill>
                <a:latin typeface="Century"/>
                <a:ea typeface="Century"/>
                <a:cs typeface="Century"/>
                <a:sym typeface="Century"/>
              </a:rPr>
              <a:t>February </a:t>
            </a:r>
            <a:r>
              <a:rPr lang="en-US" sz="2400">
                <a:latin typeface="Century"/>
                <a:ea typeface="Century"/>
                <a:cs typeface="Century"/>
                <a:sym typeface="Century"/>
              </a:rPr>
              <a:t>21st</a:t>
            </a:r>
            <a:r>
              <a:rPr b="0" i="0" lang="en-US" sz="2400" u="none" cap="none" strike="noStrike">
                <a:solidFill>
                  <a:srgbClr val="000000"/>
                </a:solidFill>
                <a:latin typeface="Century"/>
                <a:ea typeface="Century"/>
                <a:cs typeface="Century"/>
                <a:sym typeface="Century"/>
              </a:rPr>
              <a:t>, 2017</a:t>
            </a:r>
          </a:p>
        </p:txBody>
      </p:sp>
      <p:sp>
        <p:nvSpPr>
          <p:cNvPr id="111" name="Shape 111"/>
          <p:cNvSpPr txBox="1"/>
          <p:nvPr/>
        </p:nvSpPr>
        <p:spPr>
          <a:xfrm>
            <a:off x="6553200" y="6305550"/>
            <a:ext cx="2133599"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Century"/>
              <a:buNone/>
            </a:pPr>
            <a:fld id="{00000000-1234-1234-1234-123412341234}" type="slidenum">
              <a:rPr b="0" i="0" lang="en-US" sz="1400" u="none" cap="none" strike="noStrike">
                <a:solidFill>
                  <a:srgbClr val="000000"/>
                </a:solidFill>
                <a:latin typeface="Century"/>
                <a:ea typeface="Century"/>
                <a:cs typeface="Century"/>
                <a:sym typeface="Century"/>
              </a:rPr>
              <a:t>‹#›</a:t>
            </a:fld>
          </a:p>
        </p:txBody>
      </p:sp>
      <p:sp>
        <p:nvSpPr>
          <p:cNvPr id="112" name="Shape 112"/>
          <p:cNvSpPr txBox="1"/>
          <p:nvPr/>
        </p:nvSpPr>
        <p:spPr>
          <a:xfrm>
            <a:off x="1565550" y="5223350"/>
            <a:ext cx="6012900" cy="9180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Font typeface="Arial"/>
              <a:buNone/>
            </a:pPr>
            <a:r>
              <a:rPr lang="en-US"/>
              <a:t>Group 26: </a:t>
            </a:r>
            <a:r>
              <a:rPr b="0" i="0" lang="en-US" sz="1400" u="none" cap="none" strike="noStrike">
                <a:solidFill>
                  <a:srgbClr val="000000"/>
                </a:solidFill>
                <a:latin typeface="Arial"/>
                <a:ea typeface="Arial"/>
                <a:cs typeface="Arial"/>
                <a:sym typeface="Arial"/>
              </a:rPr>
              <a:t>Helena Bales, Amber Horvath</a:t>
            </a:r>
            <a:r>
              <a:rPr lang="en-US"/>
              <a:t>, </a:t>
            </a:r>
            <a:r>
              <a:rPr b="0" i="0" lang="en-US" sz="1400" u="none" cap="none" strike="noStrike">
                <a:solidFill>
                  <a:srgbClr val="000000"/>
                </a:solidFill>
                <a:latin typeface="Arial"/>
                <a:ea typeface="Arial"/>
                <a:cs typeface="Arial"/>
                <a:sym typeface="Arial"/>
              </a:rPr>
              <a:t>Michael Humphrey</a:t>
            </a:r>
          </a:p>
        </p:txBody>
      </p:sp>
      <p:sp>
        <p:nvSpPr>
          <p:cNvPr id="113" name="Shape 113"/>
          <p:cNvSpPr txBox="1"/>
          <p:nvPr/>
        </p:nvSpPr>
        <p:spPr>
          <a:xfrm>
            <a:off x="7384425" y="0"/>
            <a:ext cx="1677600" cy="476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Michael</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sp>
        <p:nvSpPr>
          <p:cNvPr id="187" name="Shape 187"/>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Configuration Space</a:t>
            </a:r>
          </a:p>
        </p:txBody>
      </p:sp>
      <p:sp>
        <p:nvSpPr>
          <p:cNvPr id="188" name="Shape 188"/>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89" name="Shape 189"/>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190" name="Shape 190"/>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Configuration Space is in</a:t>
            </a:r>
            <a:r>
              <a:rPr lang="en-US" sz="1800">
                <a:solidFill>
                  <a:schemeClr val="dk1"/>
                </a:solidFill>
              </a:rPr>
              <a:t> </a:t>
            </a:r>
            <a:r>
              <a:rPr lang="en-US" sz="1900">
                <a:solidFill>
                  <a:schemeClr val="dk1"/>
                </a:solidFill>
              </a:rPr>
              <a:t>ℝ</a:t>
            </a:r>
            <a:r>
              <a:rPr baseline="30000" lang="en-US" sz="1800">
                <a:solidFill>
                  <a:schemeClr val="dk1"/>
                </a:solidFill>
              </a:rPr>
              <a:t>4</a:t>
            </a:r>
            <a:r>
              <a:rPr lang="en-US" sz="1800">
                <a:solidFill>
                  <a:schemeClr val="dk1"/>
                </a:solidFill>
              </a:rPr>
              <a:t>. </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It represents every possible configuration of the arm’s motors. </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Areas in the configuration space can be mapped to a single point in real space.</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A single point in the C-Space represents a valid configuration of the payload’s motors.</a:t>
            </a:r>
          </a:p>
        </p:txBody>
      </p:sp>
      <p:grpSp>
        <p:nvGrpSpPr>
          <p:cNvPr id="191" name="Shape 191"/>
          <p:cNvGrpSpPr/>
          <p:nvPr/>
        </p:nvGrpSpPr>
        <p:grpSpPr>
          <a:xfrm>
            <a:off x="1322325" y="2976525"/>
            <a:ext cx="5352425" cy="1949700"/>
            <a:chOff x="1322325" y="2976525"/>
            <a:chExt cx="5352425" cy="1949700"/>
          </a:xfrm>
        </p:grpSpPr>
        <p:sp>
          <p:nvSpPr>
            <p:cNvPr id="192" name="Shape 192"/>
            <p:cNvSpPr/>
            <p:nvPr/>
          </p:nvSpPr>
          <p:spPr>
            <a:xfrm>
              <a:off x="1322325" y="3383625"/>
              <a:ext cx="1568700" cy="1542600"/>
            </a:xfrm>
            <a:prstGeom prst="parallelogram">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3" name="Shape 193"/>
            <p:cNvSpPr/>
            <p:nvPr/>
          </p:nvSpPr>
          <p:spPr>
            <a:xfrm>
              <a:off x="5068950" y="3383625"/>
              <a:ext cx="1140900" cy="1542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a:off x="2255750" y="3785500"/>
              <a:ext cx="311100" cy="311100"/>
            </a:xfrm>
            <a:prstGeom prst="doubleWave">
              <a:avLst>
                <a:gd fmla="val 6250" name="adj1"/>
                <a:gd fmla="val 0" name="adj2"/>
              </a:avLst>
            </a:prstGeom>
            <a:solidFill>
              <a:srgbClr val="9FC5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5289350" y="3979975"/>
              <a:ext cx="116700" cy="129600"/>
            </a:xfrm>
            <a:prstGeom prst="ellipse">
              <a:avLst/>
            </a:prstGeom>
            <a:solidFill>
              <a:srgbClr val="9FC5E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96" name="Shape 196"/>
            <p:cNvCxnSpPr>
              <a:stCxn id="194" idx="3"/>
              <a:endCxn id="195" idx="2"/>
            </p:cNvCxnSpPr>
            <p:nvPr/>
          </p:nvCxnSpPr>
          <p:spPr>
            <a:xfrm>
              <a:off x="2566850" y="3941050"/>
              <a:ext cx="2722500" cy="103800"/>
            </a:xfrm>
            <a:prstGeom prst="straightConnector1">
              <a:avLst/>
            </a:prstGeom>
            <a:noFill/>
            <a:ln cap="flat" cmpd="sng" w="9525">
              <a:solidFill>
                <a:srgbClr val="38761D"/>
              </a:solidFill>
              <a:prstDash val="solid"/>
              <a:round/>
              <a:headEnd len="lg" w="lg" type="none"/>
              <a:tailEnd len="lg" w="lg" type="triangle"/>
            </a:ln>
          </p:spPr>
        </p:cxnSp>
        <p:sp>
          <p:nvSpPr>
            <p:cNvPr id="197" name="Shape 197"/>
            <p:cNvSpPr txBox="1"/>
            <p:nvPr/>
          </p:nvSpPr>
          <p:spPr>
            <a:xfrm>
              <a:off x="1659350" y="2976525"/>
              <a:ext cx="1503900" cy="407100"/>
            </a:xfrm>
            <a:prstGeom prst="rect">
              <a:avLst/>
            </a:prstGeom>
            <a:noFill/>
            <a:ln>
              <a:noFill/>
            </a:ln>
          </p:spPr>
          <p:txBody>
            <a:bodyPr anchorCtr="0" anchor="t" bIns="91425" lIns="91425" rIns="91425" tIns="91425">
              <a:noAutofit/>
            </a:bodyPr>
            <a:lstStyle/>
            <a:p>
              <a:pPr lvl="0">
                <a:spcBef>
                  <a:spcPts val="0"/>
                </a:spcBef>
                <a:buNone/>
              </a:pPr>
              <a:r>
                <a:rPr lang="en-US"/>
                <a:t>C-Space in </a:t>
              </a:r>
              <a:r>
                <a:rPr lang="en-US" sz="1900">
                  <a:solidFill>
                    <a:schemeClr val="dk1"/>
                  </a:solidFill>
                </a:rPr>
                <a:t>ℝ</a:t>
              </a:r>
              <a:r>
                <a:rPr baseline="30000" lang="en-US" sz="1800">
                  <a:solidFill>
                    <a:schemeClr val="dk1"/>
                  </a:solidFill>
                </a:rPr>
                <a:t>4</a:t>
              </a:r>
            </a:p>
          </p:txBody>
        </p:sp>
        <p:sp>
          <p:nvSpPr>
            <p:cNvPr id="198" name="Shape 198"/>
            <p:cNvSpPr txBox="1"/>
            <p:nvPr/>
          </p:nvSpPr>
          <p:spPr>
            <a:xfrm>
              <a:off x="4935950" y="2976525"/>
              <a:ext cx="1738800" cy="407100"/>
            </a:xfrm>
            <a:prstGeom prst="rect">
              <a:avLst/>
            </a:prstGeom>
            <a:noFill/>
            <a:ln>
              <a:noFill/>
            </a:ln>
          </p:spPr>
          <p:txBody>
            <a:bodyPr anchorCtr="0" anchor="t" bIns="91425" lIns="91425" rIns="91425" tIns="91425">
              <a:noAutofit/>
            </a:bodyPr>
            <a:lstStyle/>
            <a:p>
              <a:pPr lvl="0" rtl="0">
                <a:spcBef>
                  <a:spcPts val="0"/>
                </a:spcBef>
                <a:buNone/>
              </a:pPr>
              <a:r>
                <a:rPr lang="en-US"/>
                <a:t>Real s</a:t>
              </a:r>
              <a:r>
                <a:rPr lang="en-US"/>
                <a:t>pace in </a:t>
              </a:r>
              <a:r>
                <a:rPr lang="en-US" sz="1900">
                  <a:solidFill>
                    <a:schemeClr val="dk1"/>
                  </a:solidFill>
                </a:rPr>
                <a:t>ℝ</a:t>
              </a:r>
              <a:r>
                <a:rPr baseline="30000" lang="en-US" sz="1800">
                  <a:solidFill>
                    <a:schemeClr val="dk1"/>
                  </a:solidFill>
                </a:rPr>
                <a:t>3</a:t>
              </a:r>
            </a:p>
          </p:txBody>
        </p:sp>
        <p:sp>
          <p:nvSpPr>
            <p:cNvPr id="199" name="Shape 199"/>
            <p:cNvSpPr txBox="1"/>
            <p:nvPr/>
          </p:nvSpPr>
          <p:spPr>
            <a:xfrm>
              <a:off x="2994700" y="3383625"/>
              <a:ext cx="1738800" cy="557400"/>
            </a:xfrm>
            <a:prstGeom prst="rect">
              <a:avLst/>
            </a:prstGeom>
            <a:noFill/>
            <a:ln>
              <a:noFill/>
            </a:ln>
          </p:spPr>
          <p:txBody>
            <a:bodyPr anchorCtr="0" anchor="t" bIns="91425" lIns="91425" rIns="91425" tIns="91425">
              <a:noAutofit/>
            </a:bodyPr>
            <a:lstStyle/>
            <a:p>
              <a:pPr lvl="0">
                <a:spcBef>
                  <a:spcPts val="0"/>
                </a:spcBef>
                <a:buNone/>
              </a:pPr>
              <a:r>
                <a:rPr lang="en-US">
                  <a:solidFill>
                    <a:srgbClr val="38761D"/>
                  </a:solidFill>
                </a:rPr>
                <a:t>forward kinematics,</a:t>
              </a:r>
            </a:p>
            <a:p>
              <a:pPr lvl="0">
                <a:spcBef>
                  <a:spcPts val="0"/>
                </a:spcBef>
                <a:buNone/>
              </a:pPr>
              <a:r>
                <a:rPr lang="en-US">
                  <a:solidFill>
                    <a:srgbClr val="38761D"/>
                  </a:solidFill>
                </a:rPr>
                <a:t>easy to calculate</a:t>
              </a:r>
            </a:p>
          </p:txBody>
        </p:sp>
        <p:cxnSp>
          <p:nvCxnSpPr>
            <p:cNvPr id="200" name="Shape 200"/>
            <p:cNvCxnSpPr>
              <a:endCxn id="194" idx="2"/>
            </p:cNvCxnSpPr>
            <p:nvPr/>
          </p:nvCxnSpPr>
          <p:spPr>
            <a:xfrm rot="10800000">
              <a:off x="2411300" y="4077156"/>
              <a:ext cx="2895000" cy="13500"/>
            </a:xfrm>
            <a:prstGeom prst="straightConnector1">
              <a:avLst/>
            </a:prstGeom>
            <a:noFill/>
            <a:ln cap="flat" cmpd="sng" w="9525">
              <a:solidFill>
                <a:srgbClr val="990000"/>
              </a:solidFill>
              <a:prstDash val="solid"/>
              <a:round/>
              <a:headEnd len="lg" w="lg" type="none"/>
              <a:tailEnd len="lg" w="lg" type="triangle"/>
            </a:ln>
          </p:spPr>
        </p:cxnSp>
        <p:sp>
          <p:nvSpPr>
            <p:cNvPr id="201" name="Shape 201"/>
            <p:cNvSpPr txBox="1"/>
            <p:nvPr/>
          </p:nvSpPr>
          <p:spPr>
            <a:xfrm>
              <a:off x="2994700" y="4069425"/>
              <a:ext cx="1738800" cy="557400"/>
            </a:xfrm>
            <a:prstGeom prst="rect">
              <a:avLst/>
            </a:prstGeom>
            <a:noFill/>
            <a:ln>
              <a:noFill/>
            </a:ln>
          </p:spPr>
          <p:txBody>
            <a:bodyPr anchorCtr="0" anchor="t" bIns="91425" lIns="91425" rIns="91425" tIns="91425">
              <a:noAutofit/>
            </a:bodyPr>
            <a:lstStyle/>
            <a:p>
              <a:pPr lvl="0" rtl="0">
                <a:spcBef>
                  <a:spcPts val="0"/>
                </a:spcBef>
                <a:buNone/>
              </a:pPr>
              <a:r>
                <a:rPr lang="en-US">
                  <a:solidFill>
                    <a:srgbClr val="990000"/>
                  </a:solidFill>
                </a:rPr>
                <a:t>inverse</a:t>
              </a:r>
              <a:r>
                <a:rPr lang="en-US">
                  <a:solidFill>
                    <a:srgbClr val="990000"/>
                  </a:solidFill>
                </a:rPr>
                <a:t> kinematics,</a:t>
              </a:r>
            </a:p>
            <a:p>
              <a:pPr lvl="0" rtl="0">
                <a:spcBef>
                  <a:spcPts val="0"/>
                </a:spcBef>
                <a:buNone/>
              </a:pPr>
              <a:r>
                <a:rPr lang="en-US">
                  <a:solidFill>
                    <a:srgbClr val="990000"/>
                  </a:solidFill>
                </a:rPr>
                <a:t>hard to calculate</a:t>
              </a: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x="0" y="0"/>
          <a:ext cx="0" cy="0"/>
          <a:chOff x="0" y="0"/>
          <a:chExt cx="0" cy="0"/>
        </a:xfrm>
      </p:grpSpPr>
      <p:sp>
        <p:nvSpPr>
          <p:cNvPr id="207" name="Shape 207"/>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Creating the C-Space</a:t>
            </a:r>
          </a:p>
        </p:txBody>
      </p:sp>
      <p:sp>
        <p:nvSpPr>
          <p:cNvPr id="208" name="Shape 208"/>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09" name="Shape 209"/>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10" name="Shape 210"/>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Every valid configuration of the payload’s motors must be mapped in the C-Space.</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most robust and accurate way of generating the C-Space is to use Inverse-Kinematics to map is mathematically. We will not use this method because of its complexity.</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simplest way to generate the C-Space is to move the arm through valid configurations and manually measure each angle. We want to avoid using this method if we can because it will be time-intensive and error prone.</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best way to generate the C-Space is to move the arm through valid configurations and use the motors to receive the theta values from the arm. We will be using this method to generate the C-Space, providing that we can receive data that is accurate from the motors.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A*</a:t>
            </a:r>
          </a:p>
        </p:txBody>
      </p:sp>
      <p:sp>
        <p:nvSpPr>
          <p:cNvPr id="217" name="Shape 217"/>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18" name="Shape 218"/>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19" name="Shape 219"/>
          <p:cNvSpPr txBox="1"/>
          <p:nvPr/>
        </p:nvSpPr>
        <p:spPr>
          <a:xfrm>
            <a:off x="388925" y="3435000"/>
            <a:ext cx="7840500" cy="2606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US" sz="1800" u="sng">
                <a:solidFill>
                  <a:schemeClr val="dk1"/>
                </a:solidFill>
              </a:rPr>
              <a:t>Pseudocode: [2]</a:t>
            </a:r>
          </a:p>
          <a:p>
            <a:pPr lvl="0" marR="0" rtl="0" algn="l">
              <a:lnSpc>
                <a:spcPct val="100000"/>
              </a:lnSpc>
              <a:spcBef>
                <a:spcPts val="0"/>
              </a:spcBef>
              <a:spcAft>
                <a:spcPts val="0"/>
              </a:spcAft>
              <a:buClr>
                <a:schemeClr val="dk1"/>
              </a:buClr>
              <a:buSzPct val="91666"/>
              <a:buFont typeface="Arial"/>
              <a:buNone/>
            </a:pPr>
            <a:r>
              <a:rPr lang="en-US" sz="1200">
                <a:solidFill>
                  <a:schemeClr val="dk1"/>
                </a:solidFill>
                <a:latin typeface="Ubuntu Mono"/>
                <a:ea typeface="Ubuntu Mono"/>
                <a:cs typeface="Ubuntu Mono"/>
                <a:sym typeface="Ubuntu Mono"/>
              </a:rPr>
              <a:t>function A*(start, goal) {</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closedSet := {} //set of nodes already evaluated</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openSet := {start} //set of known nodes</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cameFrom := the empty map //map of previous steps</a:t>
            </a:r>
          </a:p>
          <a:p>
            <a:pPr lvl="0" marR="0" rtl="0" algn="l">
              <a:lnSpc>
                <a:spcPct val="100000"/>
              </a:lnSpc>
              <a:spcBef>
                <a:spcPts val="0"/>
              </a:spcBef>
              <a:spcAft>
                <a:spcPts val="0"/>
              </a:spcAft>
              <a:buNone/>
            </a:pPr>
            <a:r>
              <a:t/>
            </a:r>
            <a:endParaRPr sz="1200">
              <a:solidFill>
                <a:schemeClr val="dk1"/>
              </a:solidFill>
              <a:latin typeface="Ubuntu Mono"/>
              <a:ea typeface="Ubuntu Mono"/>
              <a:cs typeface="Ubuntu Mono"/>
              <a:sym typeface="Ubuntu Mono"/>
            </a:endParaRP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gScore := map with default value of Infinity //cost from start to current</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gScore[start] := 0 //cost of going from start to start</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fScore := map with default value of Infinity //cost from start to end</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fScore[start] := heuristic_cost_estimate(start, goal) //start cost is heuristic</a:t>
            </a:r>
          </a:p>
          <a:p>
            <a:pPr lvl="0" marR="0" rtl="0" algn="l">
              <a:lnSpc>
                <a:spcPct val="100000"/>
              </a:lnSpc>
              <a:spcBef>
                <a:spcPts val="0"/>
              </a:spcBef>
              <a:spcAft>
                <a:spcPts val="0"/>
              </a:spcAft>
              <a:buClr>
                <a:schemeClr val="dk1"/>
              </a:buClr>
              <a:buFont typeface="Arial"/>
              <a:buNone/>
            </a:pPr>
            <a:r>
              <a:t/>
            </a:r>
            <a:endParaRPr sz="1800">
              <a:solidFill>
                <a:schemeClr val="dk1"/>
              </a:solidFill>
            </a:endParaRPr>
          </a:p>
          <a:p>
            <a:pPr lvl="0" marR="0" rtl="0" algn="l">
              <a:lnSpc>
                <a:spcPct val="100000"/>
              </a:lnSpc>
              <a:spcBef>
                <a:spcPts val="0"/>
              </a:spcBef>
              <a:spcAft>
                <a:spcPts val="0"/>
              </a:spcAft>
              <a:buNone/>
            </a:pPr>
            <a:r>
              <a:t/>
            </a:r>
            <a:endParaRPr sz="1800">
              <a:solidFill>
                <a:schemeClr val="dk1"/>
              </a:solidFill>
            </a:endParaRPr>
          </a:p>
        </p:txBody>
      </p:sp>
      <p:grpSp>
        <p:nvGrpSpPr>
          <p:cNvPr id="220" name="Shape 220"/>
          <p:cNvGrpSpPr/>
          <p:nvPr/>
        </p:nvGrpSpPr>
        <p:grpSpPr>
          <a:xfrm>
            <a:off x="6081025" y="1219200"/>
            <a:ext cx="2489100" cy="2606400"/>
            <a:chOff x="3571875" y="2428875"/>
            <a:chExt cx="2489100" cy="2606400"/>
          </a:xfrm>
        </p:grpSpPr>
        <p:pic>
          <p:nvPicPr>
            <p:cNvPr descr="Astar_progress_animation.gif" id="221" name="Shape 221"/>
            <p:cNvPicPr preferRelativeResize="0"/>
            <p:nvPr/>
          </p:nvPicPr>
          <p:blipFill>
            <a:blip r:embed="rId3">
              <a:alphaModFix/>
            </a:blip>
            <a:stretch>
              <a:fillRect/>
            </a:stretch>
          </p:blipFill>
          <p:spPr>
            <a:xfrm>
              <a:off x="3571875" y="2428875"/>
              <a:ext cx="2199300" cy="2199300"/>
            </a:xfrm>
            <a:prstGeom prst="rect">
              <a:avLst/>
            </a:prstGeom>
            <a:noFill/>
            <a:ln>
              <a:noFill/>
            </a:ln>
          </p:spPr>
        </p:pic>
        <p:sp>
          <p:nvSpPr>
            <p:cNvPr id="222" name="Shape 222"/>
            <p:cNvSpPr txBox="1"/>
            <p:nvPr/>
          </p:nvSpPr>
          <p:spPr>
            <a:xfrm>
              <a:off x="3571875" y="4628175"/>
              <a:ext cx="2489100" cy="407100"/>
            </a:xfrm>
            <a:prstGeom prst="rect">
              <a:avLst/>
            </a:prstGeom>
            <a:noFill/>
            <a:ln>
              <a:noFill/>
            </a:ln>
          </p:spPr>
          <p:txBody>
            <a:bodyPr anchorCtr="0" anchor="t" bIns="91425" lIns="91425" rIns="91425" tIns="91425">
              <a:noAutofit/>
            </a:bodyPr>
            <a:lstStyle/>
            <a:p>
              <a:pPr lvl="0">
                <a:spcBef>
                  <a:spcPts val="0"/>
                </a:spcBef>
                <a:buNone/>
              </a:pPr>
              <a:r>
                <a:rPr lang="en-US"/>
                <a:t>A* Progress Animation [1]</a:t>
              </a:r>
            </a:p>
          </p:txBody>
        </p:sp>
      </p:grpSp>
      <p:sp>
        <p:nvSpPr>
          <p:cNvPr id="223" name="Shape 223"/>
          <p:cNvSpPr txBox="1"/>
          <p:nvPr/>
        </p:nvSpPr>
        <p:spPr>
          <a:xfrm>
            <a:off x="388925" y="1088975"/>
            <a:ext cx="5692200" cy="2372400"/>
          </a:xfrm>
          <a:prstGeom prst="rect">
            <a:avLst/>
          </a:prstGeom>
          <a:noFill/>
          <a:ln>
            <a:noFill/>
          </a:ln>
        </p:spPr>
        <p:txBody>
          <a:bodyPr anchorCtr="0" anchor="t" bIns="91425" lIns="91425" rIns="91425" tIns="91425">
            <a:noAutofit/>
          </a:bodyPr>
          <a:lstStyle/>
          <a:p>
            <a:pPr lvl="0">
              <a:spcBef>
                <a:spcPts val="0"/>
              </a:spcBef>
              <a:buClr>
                <a:schemeClr val="dk1"/>
              </a:buClr>
              <a:buSzPct val="61111"/>
              <a:buFont typeface="Arial"/>
              <a:buNone/>
            </a:pPr>
            <a:r>
              <a:rPr lang="en-US" sz="1800">
                <a:solidFill>
                  <a:schemeClr val="dk1"/>
                </a:solidFill>
              </a:rPr>
              <a:t>The path of the arm shall be generated on orbit using the A* pathfinding algorithm within an </a:t>
            </a:r>
            <a:r>
              <a:rPr lang="en-US" sz="1900">
                <a:solidFill>
                  <a:schemeClr val="dk1"/>
                </a:solidFill>
              </a:rPr>
              <a:t>ℝ</a:t>
            </a:r>
            <a:r>
              <a:rPr baseline="30000" lang="en-US" sz="1800">
                <a:solidFill>
                  <a:schemeClr val="dk1"/>
                </a:solidFill>
              </a:rPr>
              <a:t>4</a:t>
            </a:r>
            <a:r>
              <a:rPr lang="en-US" sz="1800">
                <a:solidFill>
                  <a:schemeClr val="dk1"/>
                </a:solidFill>
              </a:rPr>
              <a:t> configuration space.</a:t>
            </a:r>
          </a:p>
          <a:p>
            <a:pPr lvl="0">
              <a:spcBef>
                <a:spcPts val="0"/>
              </a:spcBef>
              <a:buClr>
                <a:schemeClr val="dk1"/>
              </a:buClr>
              <a:buFont typeface="Arial"/>
              <a:buNone/>
            </a:pPr>
            <a:r>
              <a:t/>
            </a:r>
            <a:endParaRPr sz="1800">
              <a:solidFill>
                <a:schemeClr val="dk1"/>
              </a:solidFill>
            </a:endParaRPr>
          </a:p>
          <a:p>
            <a:pPr lvl="0">
              <a:spcBef>
                <a:spcPts val="0"/>
              </a:spcBef>
              <a:buClr>
                <a:schemeClr val="dk1"/>
              </a:buClr>
              <a:buSzPct val="61111"/>
              <a:buFont typeface="Arial"/>
              <a:buNone/>
            </a:pPr>
            <a:r>
              <a:rPr lang="en-US" sz="1800" u="sng">
                <a:solidFill>
                  <a:schemeClr val="dk1"/>
                </a:solidFill>
              </a:rPr>
              <a:t>Input:</a:t>
            </a:r>
            <a:r>
              <a:rPr lang="en-US" sz="1800">
                <a:solidFill>
                  <a:schemeClr val="dk1"/>
                </a:solidFill>
              </a:rPr>
              <a:t> Starting position &lt;𝛳</a:t>
            </a:r>
            <a:r>
              <a:rPr baseline="-25000" lang="en-US" sz="1800">
                <a:solidFill>
                  <a:schemeClr val="dk1"/>
                </a:solidFill>
              </a:rPr>
              <a:t>1</a:t>
            </a:r>
            <a:r>
              <a:rPr lang="en-US" sz="1800">
                <a:solidFill>
                  <a:schemeClr val="dk1"/>
                </a:solidFill>
              </a:rPr>
              <a:t>, 𝛳</a:t>
            </a:r>
            <a:r>
              <a:rPr baseline="-25000" lang="en-US" sz="1800">
                <a:solidFill>
                  <a:schemeClr val="dk1"/>
                </a:solidFill>
              </a:rPr>
              <a:t>2</a:t>
            </a:r>
            <a:r>
              <a:rPr lang="en-US" sz="1800">
                <a:solidFill>
                  <a:schemeClr val="dk1"/>
                </a:solidFill>
              </a:rPr>
              <a:t>, 𝛳</a:t>
            </a:r>
            <a:r>
              <a:rPr baseline="-25000" lang="en-US" sz="1800">
                <a:solidFill>
                  <a:schemeClr val="dk1"/>
                </a:solidFill>
              </a:rPr>
              <a:t>3</a:t>
            </a:r>
            <a:r>
              <a:rPr lang="en-US" sz="1800">
                <a:solidFill>
                  <a:schemeClr val="dk1"/>
                </a:solidFill>
              </a:rPr>
              <a:t>, 𝛳</a:t>
            </a:r>
            <a:r>
              <a:rPr baseline="-25000" lang="en-US" sz="1800">
                <a:solidFill>
                  <a:schemeClr val="dk1"/>
                </a:solidFill>
              </a:rPr>
              <a:t>4</a:t>
            </a:r>
            <a:r>
              <a:rPr lang="en-US" sz="1800">
                <a:solidFill>
                  <a:schemeClr val="dk1"/>
                </a:solidFill>
              </a:rPr>
              <a:t>&gt;, ending position &lt;𝛳</a:t>
            </a:r>
            <a:r>
              <a:rPr baseline="-25000" lang="en-US" sz="1800">
                <a:solidFill>
                  <a:schemeClr val="dk1"/>
                </a:solidFill>
              </a:rPr>
              <a:t>1</a:t>
            </a:r>
            <a:r>
              <a:rPr lang="en-US" sz="1800">
                <a:solidFill>
                  <a:schemeClr val="dk1"/>
                </a:solidFill>
              </a:rPr>
              <a:t>, 𝛳</a:t>
            </a:r>
            <a:r>
              <a:rPr baseline="-25000" lang="en-US" sz="1800">
                <a:solidFill>
                  <a:schemeClr val="dk1"/>
                </a:solidFill>
              </a:rPr>
              <a:t>2</a:t>
            </a:r>
            <a:r>
              <a:rPr lang="en-US" sz="1800">
                <a:solidFill>
                  <a:schemeClr val="dk1"/>
                </a:solidFill>
              </a:rPr>
              <a:t>, 𝛳</a:t>
            </a:r>
            <a:r>
              <a:rPr baseline="-25000" lang="en-US" sz="1800">
                <a:solidFill>
                  <a:schemeClr val="dk1"/>
                </a:solidFill>
              </a:rPr>
              <a:t>3</a:t>
            </a:r>
            <a:r>
              <a:rPr lang="en-US" sz="1800">
                <a:solidFill>
                  <a:schemeClr val="dk1"/>
                </a:solidFill>
              </a:rPr>
              <a:t>, 𝛳</a:t>
            </a:r>
            <a:r>
              <a:rPr baseline="-25000" lang="en-US" sz="1800">
                <a:solidFill>
                  <a:schemeClr val="dk1"/>
                </a:solidFill>
              </a:rPr>
              <a:t>4</a:t>
            </a:r>
            <a:r>
              <a:rPr lang="en-US" sz="1800">
                <a:solidFill>
                  <a:schemeClr val="dk1"/>
                </a:solidFill>
              </a:rPr>
              <a:t>&gt;, configuration space in </a:t>
            </a:r>
            <a:r>
              <a:rPr lang="en-US" sz="1900">
                <a:solidFill>
                  <a:schemeClr val="dk1"/>
                </a:solidFill>
              </a:rPr>
              <a:t>ℝ</a:t>
            </a:r>
            <a:r>
              <a:rPr baseline="30000" lang="en-US" sz="1800">
                <a:solidFill>
                  <a:schemeClr val="dk1"/>
                </a:solidFill>
              </a:rPr>
              <a:t>4</a:t>
            </a:r>
            <a:r>
              <a:rPr lang="en-US" sz="1800">
                <a:solidFill>
                  <a:schemeClr val="dk1"/>
                </a:solidFill>
              </a:rPr>
              <a:t>.</a:t>
            </a:r>
          </a:p>
          <a:p>
            <a:pPr lvl="0">
              <a:spcBef>
                <a:spcPts val="0"/>
              </a:spcBef>
              <a:buClr>
                <a:schemeClr val="dk1"/>
              </a:buClr>
              <a:buSzPct val="61111"/>
              <a:buFont typeface="Arial"/>
              <a:buNone/>
            </a:pPr>
            <a:r>
              <a:rPr lang="en-US" sz="1800" u="sng">
                <a:solidFill>
                  <a:schemeClr val="dk1"/>
                </a:solidFill>
              </a:rPr>
              <a:t>Output:</a:t>
            </a:r>
            <a:r>
              <a:rPr lang="en-US" sz="1800">
                <a:solidFill>
                  <a:schemeClr val="dk1"/>
                </a:solidFill>
              </a:rPr>
              <a:t> Path from starting position to ending position with no collisions.</a:t>
            </a:r>
          </a:p>
          <a:p>
            <a:pPr lvl="0">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sp>
        <p:nvSpPr>
          <p:cNvPr id="229" name="Shape 229"/>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A*</a:t>
            </a:r>
          </a:p>
        </p:txBody>
      </p:sp>
      <p:sp>
        <p:nvSpPr>
          <p:cNvPr id="230" name="Shape 230"/>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31" name="Shape 231"/>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32" name="Shape 232"/>
          <p:cNvSpPr txBox="1"/>
          <p:nvPr/>
        </p:nvSpPr>
        <p:spPr>
          <a:xfrm>
            <a:off x="388925" y="1219200"/>
            <a:ext cx="7840500" cy="48222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US" sz="1800" u="sng">
                <a:solidFill>
                  <a:schemeClr val="dk1"/>
                </a:solidFill>
              </a:rPr>
              <a:t>Pseudocode: (continued) [2]</a:t>
            </a:r>
          </a:p>
          <a:p>
            <a:pPr lvl="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while openSet is not empty</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current := the node in openSet having the lowest fScore[] value</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if current = goal</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return reconstruct_path(cameFrom, current)</a:t>
            </a:r>
            <a:br>
              <a:rPr lang="en-US" sz="1200">
                <a:solidFill>
                  <a:schemeClr val="dk1"/>
                </a:solidFill>
                <a:latin typeface="Ubuntu Mono"/>
                <a:ea typeface="Ubuntu Mono"/>
                <a:cs typeface="Ubuntu Mono"/>
                <a:sym typeface="Ubuntu Mono"/>
              </a:rPr>
            </a:b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openSet.Remove(current)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closedSet.Add(current)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for each neighbor of 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if neighbor in closedSet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continue		// Ignore the neighbor which is already evaluated.</a:t>
            </a:r>
          </a:p>
          <a:p>
            <a:pPr indent="457200" lvl="0" marL="45720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tentative_gScore := gScore[current] + dist_between(current, neighbor) //start to 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if neighbor not in openSet	// Discover a new node</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openSet.Add(neighbor)</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else if tentative_gScore &gt;= gScore[neighbor]</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continue		// This is not a better path</a:t>
            </a:r>
          </a:p>
          <a:p>
            <a:pPr indent="457200" lvl="0" marL="457200" marR="0" rtl="0" algn="l">
              <a:lnSpc>
                <a:spcPct val="100000"/>
              </a:lnSpc>
              <a:spcBef>
                <a:spcPts val="0"/>
              </a:spcBef>
              <a:spcAft>
                <a:spcPts val="0"/>
              </a:spcAft>
              <a:buNone/>
            </a:pPr>
            <a:r>
              <a:t/>
            </a:r>
            <a:endParaRPr sz="1200">
              <a:solidFill>
                <a:schemeClr val="dk1"/>
              </a:solidFill>
              <a:latin typeface="Ubuntu Mono"/>
              <a:ea typeface="Ubuntu Mono"/>
              <a:cs typeface="Ubuntu Mono"/>
              <a:sym typeface="Ubuntu Mono"/>
            </a:endParaRPr>
          </a:p>
          <a:p>
            <a:pPr indent="457200" lvl="0" marL="45720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//record the new best path</a:t>
            </a:r>
          </a:p>
          <a:p>
            <a:pPr indent="457200" lvl="0" marL="45720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cameFrom[neighbor] := 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gScore[neighbor] := tentative_gScore</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fScore[neighbor] := gScore[neighbor] + heuristic_cost_estimate(neighbor, goal)</a:t>
            </a:r>
          </a:p>
          <a:p>
            <a:pPr indent="457200" lvl="0" marL="457200" marR="0" rtl="0" algn="l">
              <a:lnSpc>
                <a:spcPct val="100000"/>
              </a:lnSpc>
              <a:spcBef>
                <a:spcPts val="0"/>
              </a:spcBef>
              <a:spcAft>
                <a:spcPts val="0"/>
              </a:spcAft>
              <a:buNone/>
            </a:pPr>
            <a:r>
              <a:t/>
            </a:r>
            <a:endParaRPr sz="1200">
              <a:solidFill>
                <a:schemeClr val="dk1"/>
              </a:solidFill>
              <a:latin typeface="Ubuntu Mono"/>
              <a:ea typeface="Ubuntu Mono"/>
              <a:cs typeface="Ubuntu Mono"/>
              <a:sym typeface="Ubuntu Mono"/>
            </a:endParaRPr>
          </a:p>
          <a:p>
            <a:pPr indent="0" lvl="0" marL="45720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return failure;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A*</a:t>
            </a:r>
          </a:p>
        </p:txBody>
      </p:sp>
      <p:sp>
        <p:nvSpPr>
          <p:cNvPr id="239" name="Shape 239"/>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240" name="Shape 240"/>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241" name="Shape 241"/>
          <p:cNvSpPr txBox="1"/>
          <p:nvPr/>
        </p:nvSpPr>
        <p:spPr>
          <a:xfrm>
            <a:off x="388925" y="1219200"/>
            <a:ext cx="7840500" cy="48222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US" sz="1800" u="sng">
                <a:solidFill>
                  <a:schemeClr val="dk1"/>
                </a:solidFill>
              </a:rPr>
              <a:t>Pseudocode: (continued) [2]</a:t>
            </a:r>
          </a:p>
          <a:p>
            <a:pPr indent="0" lvl="0" marL="457200" marR="0" rtl="0" algn="l">
              <a:lnSpc>
                <a:spcPct val="100000"/>
              </a:lnSpc>
              <a:spcBef>
                <a:spcPts val="0"/>
              </a:spcBef>
              <a:spcAft>
                <a:spcPts val="0"/>
              </a:spcAft>
              <a:buNone/>
            </a:pPr>
            <a:r>
              <a:rPr lang="en-US" sz="1200">
                <a:solidFill>
                  <a:schemeClr val="dk1"/>
                </a:solidFill>
                <a:latin typeface="Ubuntu Mono"/>
                <a:ea typeface="Ubuntu Mono"/>
                <a:cs typeface="Ubuntu Mono"/>
                <a:sym typeface="Ubuntu Mono"/>
              </a:rPr>
              <a:t>function reconstruct_path(cameFrom, 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total_path := [current]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while current in cameFrom.Keys:</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current := cameFrom[current]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total_path.append(current)</a:t>
            </a:r>
            <a:br>
              <a:rPr lang="en-US" sz="1200">
                <a:solidFill>
                  <a:schemeClr val="dk1"/>
                </a:solidFill>
                <a:latin typeface="Ubuntu Mono"/>
                <a:ea typeface="Ubuntu Mono"/>
                <a:cs typeface="Ubuntu Mono"/>
                <a:sym typeface="Ubuntu Mono"/>
              </a:rPr>
            </a:br>
            <a:r>
              <a:rPr lang="en-US" sz="1200">
                <a:solidFill>
                  <a:schemeClr val="dk1"/>
                </a:solidFill>
                <a:latin typeface="Ubuntu Mono"/>
                <a:ea typeface="Ubuntu Mono"/>
                <a:cs typeface="Ubuntu Mono"/>
                <a:sym typeface="Ubuntu Mono"/>
              </a:rPr>
              <a:t>    return total_path</a:t>
            </a:r>
            <a:br>
              <a:rPr lang="en-US" sz="1200">
                <a:solidFill>
                  <a:schemeClr val="dk1"/>
                </a:solidFill>
                <a:latin typeface="Ubuntu Mono"/>
                <a:ea typeface="Ubuntu Mono"/>
                <a:cs typeface="Ubuntu Mono"/>
                <a:sym typeface="Ubuntu Mono"/>
              </a:rPr>
            </a:br>
          </a:p>
          <a:p>
            <a:pPr indent="0" lvl="0" marL="457200" marR="0" rtl="0" algn="l">
              <a:lnSpc>
                <a:spcPct val="100000"/>
              </a:lnSpc>
              <a:spcBef>
                <a:spcPts val="0"/>
              </a:spcBef>
              <a:spcAft>
                <a:spcPts val="0"/>
              </a:spcAft>
              <a:buNone/>
            </a:pPr>
            <a:r>
              <a:t/>
            </a:r>
            <a:endParaRPr sz="1200">
              <a:solidFill>
                <a:schemeClr val="dk1"/>
              </a:solidFill>
              <a:latin typeface="Ubuntu Mono"/>
              <a:ea typeface="Ubuntu Mono"/>
              <a:cs typeface="Ubuntu Mono"/>
              <a:sym typeface="Ubuntu Mono"/>
            </a:endParaRPr>
          </a:p>
          <a:p>
            <a:pPr lvl="0" rtl="0">
              <a:spcBef>
                <a:spcPts val="0"/>
              </a:spcBef>
              <a:buNone/>
            </a:pPr>
            <a:r>
              <a:rPr lang="en-US" sz="1800" u="sng">
                <a:solidFill>
                  <a:schemeClr val="dk1"/>
                </a:solidFill>
              </a:rPr>
              <a:t>Note:</a:t>
            </a:r>
            <a:r>
              <a:rPr lang="en-US" sz="1800">
                <a:solidFill>
                  <a:schemeClr val="dk1"/>
                </a:solidFill>
              </a:rPr>
              <a:t> If the configuration space consists of equally-spaced nodes, then a special case of the A* algorithm can be used, Dijkstra’s algorithm. Our ability to use Dijkstra’s algorithm will depend on the method we use to create the configuration space.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
        <p:nvSpPr>
          <p:cNvPr id="247" name="Shape 247"/>
          <p:cNvSpPr txBox="1"/>
          <p:nvPr>
            <p:ph type="title"/>
          </p:nvPr>
        </p:nvSpPr>
        <p:spPr>
          <a:xfrm>
            <a:off x="0" y="76200"/>
            <a:ext cx="8978100" cy="1143000"/>
          </a:xfrm>
          <a:prstGeom prst="rect">
            <a:avLst/>
          </a:prstGeom>
        </p:spPr>
        <p:txBody>
          <a:bodyPr anchorCtr="0" anchor="ctr" bIns="91425" lIns="91425" rIns="91425" tIns="91425">
            <a:noAutofit/>
          </a:bodyPr>
          <a:lstStyle/>
          <a:p>
            <a:pPr lvl="0">
              <a:spcBef>
                <a:spcPts val="0"/>
              </a:spcBef>
              <a:buNone/>
            </a:pPr>
            <a:r>
              <a:rPr lang="en-US"/>
              <a:t>Software Design Details - Emergency Arm Retraction</a:t>
            </a:r>
          </a:p>
        </p:txBody>
      </p:sp>
      <p:sp>
        <p:nvSpPr>
          <p:cNvPr id="248" name="Shape 248"/>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
        <p:nvSpPr>
          <p:cNvPr id="249" name="Shape 249"/>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In the case of the arm getting caught in a bad state, we shall retract the arm back into a safe state</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This will be accomplished by testing for a bad state</a:t>
            </a:r>
          </a:p>
          <a:p>
            <a:pPr indent="-342900" lvl="2" marL="1371600" marR="0" rtl="0" algn="l">
              <a:lnSpc>
                <a:spcPct val="100000"/>
              </a:lnSpc>
              <a:spcBef>
                <a:spcPts val="0"/>
              </a:spcBef>
              <a:spcAft>
                <a:spcPts val="0"/>
              </a:spcAft>
              <a:buClr>
                <a:schemeClr val="dk1"/>
              </a:buClr>
              <a:buSzPct val="100000"/>
              <a:buChar char="■"/>
            </a:pPr>
            <a:r>
              <a:rPr lang="en-US" sz="1800">
                <a:solidFill>
                  <a:schemeClr val="dk1"/>
                </a:solidFill>
              </a:rPr>
              <a:t>We will retract the arm and test whether or not we’re in our calibrated normal position</a:t>
            </a:r>
          </a:p>
          <a:p>
            <a:pPr indent="-342900" lvl="3" marL="1828800" marR="0" rtl="0" algn="l">
              <a:lnSpc>
                <a:spcPct val="100000"/>
              </a:lnSpc>
              <a:spcBef>
                <a:spcPts val="0"/>
              </a:spcBef>
              <a:spcAft>
                <a:spcPts val="0"/>
              </a:spcAft>
              <a:buClr>
                <a:schemeClr val="dk1"/>
              </a:buClr>
              <a:buSzPct val="100000"/>
              <a:buChar char="●"/>
            </a:pPr>
            <a:r>
              <a:rPr lang="en-US" sz="1800">
                <a:solidFill>
                  <a:schemeClr val="dk1"/>
                </a:solidFill>
              </a:rPr>
              <a:t>If we are not, we are in a bad state and need to execute the emergency arm retraction</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We will then disable each motor except the one attached to the base of the payload</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Once each motor has been disabled, we will retract the base of the payload</a:t>
            </a:r>
          </a:p>
        </p:txBody>
      </p:sp>
      <p:sp>
        <p:nvSpPr>
          <p:cNvPr id="250" name="Shape 250"/>
          <p:cNvSpPr txBox="1"/>
          <p:nvPr/>
        </p:nvSpPr>
        <p:spPr>
          <a:xfrm>
            <a:off x="7512500" y="0"/>
            <a:ext cx="2020500" cy="199200"/>
          </a:xfrm>
          <a:prstGeom prst="rect">
            <a:avLst/>
          </a:prstGeom>
          <a:noFill/>
          <a:ln>
            <a:noFill/>
          </a:ln>
        </p:spPr>
        <p:txBody>
          <a:bodyPr anchorCtr="0" anchor="t" bIns="91425" lIns="91425" rIns="91425" tIns="91425">
            <a:noAutofit/>
          </a:bodyPr>
          <a:lstStyle/>
          <a:p>
            <a:pPr lvl="0">
              <a:spcBef>
                <a:spcPts val="0"/>
              </a:spcBef>
              <a:buNone/>
            </a:pPr>
            <a:r>
              <a:rPr lang="en-US"/>
              <a:t>Amber Horvath</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0" y="76200"/>
            <a:ext cx="8229600" cy="1143000"/>
          </a:xfrm>
          <a:prstGeom prst="rect">
            <a:avLst/>
          </a:prstGeom>
        </p:spPr>
        <p:txBody>
          <a:bodyPr anchorCtr="0" anchor="ctr" bIns="91425" lIns="91425" rIns="91425" tIns="91425">
            <a:noAutofit/>
          </a:bodyPr>
          <a:lstStyle/>
          <a:p>
            <a:pPr lvl="0">
              <a:spcBef>
                <a:spcPts val="0"/>
              </a:spcBef>
              <a:buNone/>
            </a:pPr>
            <a:r>
              <a:rPr lang="en-US"/>
              <a:t>Software Design Details - Touch Sensor</a:t>
            </a:r>
          </a:p>
        </p:txBody>
      </p:sp>
      <p:sp>
        <p:nvSpPr>
          <p:cNvPr id="257" name="Shape 257"/>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
        <p:nvSpPr>
          <p:cNvPr id="258" name="Shape 258"/>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
        <p:nvSpPr>
          <p:cNvPr id="259" name="Shape 259"/>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lang="en-US" sz="1800">
                <a:solidFill>
                  <a:schemeClr val="dk1"/>
                </a:solidFill>
              </a:rPr>
              <a:t>Within the body of the payload, two touch sensors will be placed at predetermined locations</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arm shall make contact with the touch sensor and press it</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Upon being pressed, the touch sensor will go high and send a signal over telemetry</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The result of this touch will also be recorded locally on an SD card</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The arm will then recalibrate before moving to the next sensor</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If no sensors remain, the arm will retract and await shutdown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Software Design Details - Video Camera</a:t>
            </a:r>
          </a:p>
        </p:txBody>
      </p:sp>
      <p:sp>
        <p:nvSpPr>
          <p:cNvPr id="266" name="Shape 266"/>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267" name="Shape 267"/>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
        <p:nvSpPr>
          <p:cNvPr id="268" name="Shape 268"/>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dk1"/>
              </a:buClr>
              <a:buSzPct val="100000"/>
              <a:buFont typeface="Arial"/>
              <a:buChar char="●"/>
            </a:pPr>
            <a:r>
              <a:rPr lang="en-US" sz="2000">
                <a:solidFill>
                  <a:schemeClr val="dk1"/>
                </a:solidFill>
              </a:rPr>
              <a:t>One GoPro Hero camera will be mounted to the payload.</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camera shall be controlled by a single motor adjusting the rotation of the camera.</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camera shall record video to its own SD card.</a:t>
            </a:r>
          </a:p>
          <a:p>
            <a:pPr indent="-355600" lvl="0" marL="457200" marR="0" rtl="0" algn="l">
              <a:lnSpc>
                <a:spcPct val="100000"/>
              </a:lnSpc>
              <a:spcBef>
                <a:spcPts val="0"/>
              </a:spcBef>
              <a:spcAft>
                <a:spcPts val="0"/>
              </a:spcAft>
              <a:buClr>
                <a:schemeClr val="dk1"/>
              </a:buClr>
              <a:buSzPct val="100000"/>
              <a:buChar char="●"/>
            </a:pPr>
            <a:r>
              <a:rPr lang="en-US" sz="2000">
                <a:solidFill>
                  <a:schemeClr val="dk1"/>
                </a:solidFill>
              </a:rPr>
              <a:t>The camera shall be powered on and off at the appropriate times by hardware triggers.</a:t>
            </a:r>
          </a:p>
          <a:p>
            <a:pPr indent="-355600" lvl="1" marL="914400" marR="0" rtl="0" algn="l">
              <a:lnSpc>
                <a:spcPct val="100000"/>
              </a:lnSpc>
              <a:spcBef>
                <a:spcPts val="0"/>
              </a:spcBef>
              <a:spcAft>
                <a:spcPts val="1000"/>
              </a:spcAft>
              <a:buClr>
                <a:schemeClr val="dk1"/>
              </a:buClr>
              <a:buSzPct val="100000"/>
              <a:buChar char="○"/>
            </a:pPr>
            <a:r>
              <a:rPr lang="en-US" sz="2000">
                <a:solidFill>
                  <a:schemeClr val="dk1"/>
                </a:solidFill>
              </a:rPr>
              <a:t>This will be handled by the Electronics team.</a:t>
            </a:r>
          </a:p>
        </p:txBody>
      </p:sp>
      <p:pic>
        <p:nvPicPr>
          <p:cNvPr descr="20170216_093620.jpg" id="269" name="Shape 269"/>
          <p:cNvPicPr preferRelativeResize="0"/>
          <p:nvPr/>
        </p:nvPicPr>
        <p:blipFill rotWithShape="1">
          <a:blip r:embed="rId3">
            <a:alphaModFix/>
          </a:blip>
          <a:srcRect b="28865" l="0" r="0" t="35626"/>
          <a:stretch/>
        </p:blipFill>
        <p:spPr>
          <a:xfrm>
            <a:off x="5050600" y="3982775"/>
            <a:ext cx="3179100" cy="200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Software Design Details - Telemetry</a:t>
            </a:r>
          </a:p>
        </p:txBody>
      </p:sp>
      <p:sp>
        <p:nvSpPr>
          <p:cNvPr id="276" name="Shape 276"/>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277" name="Shape 277"/>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
        <p:nvSpPr>
          <p:cNvPr id="278" name="Shape 278"/>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dk1"/>
              </a:buClr>
              <a:buSzPct val="100000"/>
              <a:buFont typeface="Arial"/>
              <a:buChar char="●"/>
            </a:pPr>
            <a:r>
              <a:rPr lang="en-US" sz="2000">
                <a:solidFill>
                  <a:schemeClr val="dk1"/>
                </a:solidFill>
              </a:rPr>
              <a:t>The payload software shall report telemetry codes via 4 parallel lines.</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There shall be 16 4-character codes, representing various states and checkpoints the program reaches. </a:t>
            </a:r>
          </a:p>
          <a:p>
            <a:pPr indent="-355600" lvl="0" marL="457200" marR="0" rtl="0" algn="l">
              <a:lnSpc>
                <a:spcPct val="100000"/>
              </a:lnSpc>
              <a:spcBef>
                <a:spcPts val="0"/>
              </a:spcBef>
              <a:spcAft>
                <a:spcPts val="0"/>
              </a:spcAft>
              <a:buClr>
                <a:schemeClr val="dk1"/>
              </a:buClr>
              <a:buSzPct val="100000"/>
              <a:buChar char="●"/>
            </a:pPr>
            <a:r>
              <a:rPr lang="en-US" sz="2000">
                <a:solidFill>
                  <a:schemeClr val="dk1"/>
                </a:solidFill>
              </a:rPr>
              <a:t>Examples:</a:t>
            </a:r>
          </a:p>
          <a:p>
            <a:pPr indent="-355600" lvl="1" marL="914400" marR="0" rtl="0" algn="l">
              <a:lnSpc>
                <a:spcPct val="100000"/>
              </a:lnSpc>
              <a:spcBef>
                <a:spcPts val="0"/>
              </a:spcBef>
              <a:spcAft>
                <a:spcPts val="0"/>
              </a:spcAft>
              <a:buClr>
                <a:schemeClr val="dk1"/>
              </a:buClr>
              <a:buSzPct val="100000"/>
              <a:buChar char="○"/>
            </a:pPr>
            <a:r>
              <a:rPr lang="en-US" sz="2000">
                <a:solidFill>
                  <a:schemeClr val="dk1"/>
                </a:solidFill>
              </a:rPr>
              <a:t>State transition</a:t>
            </a:r>
          </a:p>
          <a:p>
            <a:pPr indent="-355600" lvl="1" marL="914400" marR="0" rtl="0" algn="l">
              <a:lnSpc>
                <a:spcPct val="100000"/>
              </a:lnSpc>
              <a:spcBef>
                <a:spcPts val="0"/>
              </a:spcBef>
              <a:spcAft>
                <a:spcPts val="0"/>
              </a:spcAft>
              <a:buClr>
                <a:schemeClr val="dk1"/>
              </a:buClr>
              <a:buSzPct val="100000"/>
              <a:buChar char="○"/>
            </a:pPr>
            <a:r>
              <a:rPr lang="en-US" sz="2000">
                <a:solidFill>
                  <a:schemeClr val="dk1"/>
                </a:solidFill>
              </a:rPr>
              <a:t>Touch sensor activated</a:t>
            </a:r>
          </a:p>
          <a:p>
            <a:pPr indent="-355600" lvl="1" marL="914400" marR="0" rtl="0" algn="l">
              <a:lnSpc>
                <a:spcPct val="100000"/>
              </a:lnSpc>
              <a:spcBef>
                <a:spcPts val="0"/>
              </a:spcBef>
              <a:spcAft>
                <a:spcPts val="1000"/>
              </a:spcAft>
              <a:buClr>
                <a:schemeClr val="dk1"/>
              </a:buClr>
              <a:buSzPct val="100000"/>
              <a:buChar char="○"/>
            </a:pPr>
            <a:r>
              <a:rPr lang="en-US" sz="2000">
                <a:solidFill>
                  <a:schemeClr val="dk1"/>
                </a:solidFill>
              </a:rPr>
              <a:t>Calibration</a:t>
            </a:r>
          </a:p>
        </p:txBody>
      </p:sp>
      <p:pic>
        <p:nvPicPr>
          <p:cNvPr id="279" name="Shape 279"/>
          <p:cNvPicPr preferRelativeResize="0"/>
          <p:nvPr/>
        </p:nvPicPr>
        <p:blipFill rotWithShape="1">
          <a:blip r:embed="rId3">
            <a:alphaModFix/>
          </a:blip>
          <a:srcRect b="19235" l="16157" r="23328" t="23137"/>
          <a:stretch/>
        </p:blipFill>
        <p:spPr>
          <a:xfrm>
            <a:off x="376199" y="4051900"/>
            <a:ext cx="3531500" cy="1891875"/>
          </a:xfrm>
          <a:prstGeom prst="rect">
            <a:avLst/>
          </a:prstGeom>
          <a:noFill/>
          <a:ln>
            <a:noFill/>
          </a:ln>
        </p:spPr>
      </p:pic>
      <p:pic>
        <p:nvPicPr>
          <p:cNvPr id="280" name="Shape 280"/>
          <p:cNvPicPr preferRelativeResize="0"/>
          <p:nvPr/>
        </p:nvPicPr>
        <p:blipFill rotWithShape="1">
          <a:blip r:embed="rId4">
            <a:alphaModFix/>
          </a:blip>
          <a:srcRect b="27545" l="32217" r="5920" t="24045"/>
          <a:stretch/>
        </p:blipFill>
        <p:spPr>
          <a:xfrm>
            <a:off x="4181026" y="4006150"/>
            <a:ext cx="4505771" cy="1983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Software Design Details - Telemetry</a:t>
            </a:r>
          </a:p>
        </p:txBody>
      </p:sp>
      <p:sp>
        <p:nvSpPr>
          <p:cNvPr id="287" name="Shape 287"/>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288" name="Shape 288"/>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
        <p:nvSpPr>
          <p:cNvPr id="289" name="Shape 289"/>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payload software shall save a detailed log of operations to an on-board SD card.</a:t>
            </a:r>
          </a:p>
          <a:p>
            <a:pPr indent="-355600" lvl="0" marL="457200" marR="0" rtl="0" algn="l">
              <a:lnSpc>
                <a:spcPct val="100000"/>
              </a:lnSpc>
              <a:spcBef>
                <a:spcPts val="0"/>
              </a:spcBef>
              <a:spcAft>
                <a:spcPts val="0"/>
              </a:spcAft>
              <a:buClr>
                <a:schemeClr val="dk1"/>
              </a:buClr>
              <a:buSzPct val="100000"/>
              <a:buChar char="●"/>
            </a:pPr>
            <a:r>
              <a:rPr lang="en-US" sz="2000">
                <a:solidFill>
                  <a:schemeClr val="dk1"/>
                </a:solidFill>
              </a:rPr>
              <a:t>The log should include</a:t>
            </a:r>
          </a:p>
          <a:p>
            <a:pPr indent="-355600" lvl="1" marL="914400" marR="0" rtl="0" algn="l">
              <a:lnSpc>
                <a:spcPct val="100000"/>
              </a:lnSpc>
              <a:spcBef>
                <a:spcPts val="0"/>
              </a:spcBef>
              <a:spcAft>
                <a:spcPts val="0"/>
              </a:spcAft>
              <a:buClr>
                <a:schemeClr val="dk1"/>
              </a:buClr>
              <a:buSzPct val="100000"/>
              <a:buChar char="○"/>
            </a:pPr>
            <a:r>
              <a:rPr lang="en-US" sz="2000">
                <a:solidFill>
                  <a:schemeClr val="dk1"/>
                </a:solidFill>
              </a:rPr>
              <a:t>Time in tenths of seconds since power on</a:t>
            </a:r>
          </a:p>
          <a:p>
            <a:pPr indent="-355600" lvl="1" marL="914400" marR="0" rtl="0" algn="l">
              <a:lnSpc>
                <a:spcPct val="100000"/>
              </a:lnSpc>
              <a:spcBef>
                <a:spcPts val="0"/>
              </a:spcBef>
              <a:spcAft>
                <a:spcPts val="0"/>
              </a:spcAft>
              <a:buClr>
                <a:schemeClr val="dk1"/>
              </a:buClr>
              <a:buSzPct val="100000"/>
              <a:buChar char="○"/>
            </a:pPr>
            <a:r>
              <a:rPr lang="en-US" sz="2000">
                <a:solidFill>
                  <a:schemeClr val="dk1"/>
                </a:solidFill>
              </a:rPr>
              <a:t>Description of event</a:t>
            </a:r>
          </a:p>
          <a:p>
            <a:pPr indent="-355600" lvl="1" marL="914400" marR="0" rtl="0" algn="l">
              <a:lnSpc>
                <a:spcPct val="100000"/>
              </a:lnSpc>
              <a:spcBef>
                <a:spcPts val="0"/>
              </a:spcBef>
              <a:spcAft>
                <a:spcPts val="0"/>
              </a:spcAft>
              <a:buClr>
                <a:schemeClr val="dk1"/>
              </a:buClr>
              <a:buSzPct val="100000"/>
              <a:buChar char="○"/>
            </a:pPr>
            <a:r>
              <a:rPr lang="en-US" sz="2000">
                <a:solidFill>
                  <a:schemeClr val="dk1"/>
                </a:solidFill>
              </a:rPr>
              <a:t>Any applicable telemetry codes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ctrTitle"/>
          </p:nvPr>
        </p:nvSpPr>
        <p:spPr>
          <a:xfrm>
            <a:off x="685800" y="2130425"/>
            <a:ext cx="7772400" cy="14700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2"/>
              </a:buClr>
              <a:buSzPct val="25000"/>
              <a:buFont typeface="Century"/>
              <a:buNone/>
            </a:pPr>
            <a:r>
              <a:rPr b="0" i="0" lang="en-US" sz="4400" u="none" cap="none" strike="noStrike">
                <a:solidFill>
                  <a:schemeClr val="dk2"/>
                </a:solidFill>
                <a:latin typeface="Century"/>
                <a:ea typeface="Century"/>
                <a:cs typeface="Century"/>
                <a:sym typeface="Century"/>
              </a:rPr>
              <a:t>1.0 Mission Overview</a:t>
            </a:r>
          </a:p>
        </p:txBody>
      </p:sp>
      <p:sp>
        <p:nvSpPr>
          <p:cNvPr id="119" name="Shape 119"/>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120" name="Shape 120"/>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Michael</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Software Design Details - Data Visualization</a:t>
            </a:r>
          </a:p>
        </p:txBody>
      </p:sp>
      <p:sp>
        <p:nvSpPr>
          <p:cNvPr id="296" name="Shape 296"/>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297" name="Shape 297"/>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
        <p:nvSpPr>
          <p:cNvPr id="298" name="Shape 298"/>
          <p:cNvSpPr txBox="1"/>
          <p:nvPr/>
        </p:nvSpPr>
        <p:spPr>
          <a:xfrm>
            <a:off x="376200" y="1167325"/>
            <a:ext cx="7853400" cy="4822200"/>
          </a:xfrm>
          <a:prstGeom prst="rect">
            <a:avLst/>
          </a:prstGeom>
          <a:noFill/>
          <a:ln>
            <a:noFill/>
          </a:ln>
        </p:spPr>
        <p:txBody>
          <a:bodyPr anchorCtr="0" anchor="t" bIns="91425" lIns="91425" rIns="91425" tIns="91425">
            <a:noAutofit/>
          </a:bodyPr>
          <a:lstStyle/>
          <a:p>
            <a:pPr indent="-355600" lvl="0" marL="457200" marR="0" rtl="0" algn="l">
              <a:lnSpc>
                <a:spcPct val="100000"/>
              </a:lnSpc>
              <a:spcBef>
                <a:spcPts val="0"/>
              </a:spcBef>
              <a:spcAft>
                <a:spcPts val="1000"/>
              </a:spcAft>
              <a:buClr>
                <a:schemeClr val="dk1"/>
              </a:buClr>
              <a:buSzPct val="100000"/>
              <a:buFont typeface="Arial"/>
              <a:buChar char="●"/>
            </a:pPr>
            <a:r>
              <a:rPr lang="en-US" sz="2000">
                <a:solidFill>
                  <a:schemeClr val="dk1"/>
                </a:solidFill>
              </a:rPr>
              <a:t>There shall be a stand-alone software program to read and display the telemetry data stored on the SD card. </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software shall be written in Python, because of the team’s familiarity with the language as well as its ease of use and readability.</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matplotlib Python library shall be used to generate graphs and charts of the data obtained.</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 Tkinter Python library shall be used to create the Graphical User Interface (GUI)</a:t>
            </a:r>
          </a:p>
          <a:p>
            <a:pPr indent="-355600" lvl="0" marL="457200" marR="0" rtl="0" algn="l">
              <a:lnSpc>
                <a:spcPct val="100000"/>
              </a:lnSpc>
              <a:spcBef>
                <a:spcPts val="0"/>
              </a:spcBef>
              <a:spcAft>
                <a:spcPts val="1000"/>
              </a:spcAft>
              <a:buClr>
                <a:schemeClr val="dk1"/>
              </a:buClr>
              <a:buSzPct val="100000"/>
              <a:buChar char="●"/>
            </a:pPr>
            <a:r>
              <a:rPr lang="en-US" sz="2000">
                <a:solidFill>
                  <a:schemeClr val="dk1"/>
                </a:solidFill>
              </a:rPr>
              <a:t>There shall be graphs representing temperature data and a timeline of significant events.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 name="Shape 303"/>
        <p:cNvGrpSpPr/>
        <p:nvPr/>
      </p:nvGrpSpPr>
      <p:grpSpPr>
        <a:xfrm>
          <a:off x="0" y="0"/>
          <a:ext cx="0" cy="0"/>
          <a:chOff x="0" y="0"/>
          <a:chExt cx="0" cy="0"/>
        </a:xfrm>
      </p:grpSpPr>
      <p:sp>
        <p:nvSpPr>
          <p:cNvPr id="304" name="Shape 304"/>
          <p:cNvSpPr txBox="1"/>
          <p:nvPr>
            <p:ph type="title"/>
          </p:nvPr>
        </p:nvSpPr>
        <p:spPr>
          <a:xfrm>
            <a:off x="685812" y="2138200"/>
            <a:ext cx="7772400" cy="1362000"/>
          </a:xfrm>
          <a:prstGeom prst="rect">
            <a:avLst/>
          </a:prstGeom>
        </p:spPr>
        <p:txBody>
          <a:bodyPr anchorCtr="0" anchor="t" bIns="91425" lIns="91425" rIns="91425" tIns="91425">
            <a:noAutofit/>
          </a:bodyPr>
          <a:lstStyle/>
          <a:p>
            <a:pPr lvl="0" rtl="0" algn="ctr">
              <a:spcBef>
                <a:spcPts val="0"/>
              </a:spcBef>
              <a:buNone/>
            </a:pPr>
            <a:r>
              <a:rPr b="0" lang="en-US"/>
              <a:t>3.0 Progress Update</a:t>
            </a:r>
          </a:p>
        </p:txBody>
      </p:sp>
      <p:sp>
        <p:nvSpPr>
          <p:cNvPr id="305" name="Shape 305"/>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Clr>
                <a:schemeClr val="dk1"/>
              </a:buClr>
              <a:buSzPct val="25000"/>
              <a:buFont typeface="Century"/>
              <a:buNone/>
            </a:pPr>
            <a:fld id="{00000000-1234-1234-1234-123412341234}" type="slidenum">
              <a:rPr lang="en-US"/>
              <a:t>‹#›</a:t>
            </a:fld>
          </a:p>
        </p:txBody>
      </p:sp>
      <p:sp>
        <p:nvSpPr>
          <p:cNvPr id="306" name="Shape 306"/>
          <p:cNvSpPr txBox="1"/>
          <p:nvPr/>
        </p:nvSpPr>
        <p:spPr>
          <a:xfrm>
            <a:off x="7467300" y="0"/>
            <a:ext cx="1011300" cy="311100"/>
          </a:xfrm>
          <a:prstGeom prst="rect">
            <a:avLst/>
          </a:prstGeom>
          <a:noFill/>
          <a:ln>
            <a:noFill/>
          </a:ln>
        </p:spPr>
        <p:txBody>
          <a:bodyPr anchorCtr="0" anchor="t" bIns="91425" lIns="91425" rIns="91425" tIns="91425">
            <a:noAutofit/>
          </a:bodyPr>
          <a:lstStyle/>
          <a:p>
            <a:pPr lvl="0" rtl="0">
              <a:spcBef>
                <a:spcPts val="0"/>
              </a:spcBef>
              <a:buNone/>
            </a:pPr>
            <a:r>
              <a:rPr lang="en-US"/>
              <a:t>Helena</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 name="Shape 311"/>
        <p:cNvGrpSpPr/>
        <p:nvPr/>
      </p:nvGrpSpPr>
      <p:grpSpPr>
        <a:xfrm>
          <a:off x="0" y="0"/>
          <a:ext cx="0" cy="0"/>
          <a:chOff x="0" y="0"/>
          <a:chExt cx="0" cy="0"/>
        </a:xfrm>
      </p:grpSpPr>
      <p:sp>
        <p:nvSpPr>
          <p:cNvPr id="312" name="Shape 312"/>
          <p:cNvSpPr txBox="1"/>
          <p:nvPr>
            <p:ph type="title"/>
          </p:nvPr>
        </p:nvSpPr>
        <p:spPr>
          <a:xfrm>
            <a:off x="0" y="76200"/>
            <a:ext cx="8229600" cy="1143000"/>
          </a:xfrm>
          <a:prstGeom prst="rect">
            <a:avLst/>
          </a:prstGeom>
        </p:spPr>
        <p:txBody>
          <a:bodyPr anchorCtr="0" anchor="ctr" bIns="91425" lIns="91425" rIns="91425" tIns="91425">
            <a:noAutofit/>
          </a:bodyPr>
          <a:lstStyle/>
          <a:p>
            <a:pPr lvl="0">
              <a:spcBef>
                <a:spcPts val="0"/>
              </a:spcBef>
              <a:buNone/>
            </a:pPr>
            <a:r>
              <a:rPr lang="en-US"/>
              <a:t>Update on Configuration Space Creation</a:t>
            </a:r>
          </a:p>
        </p:txBody>
      </p:sp>
      <p:sp>
        <p:nvSpPr>
          <p:cNvPr id="313" name="Shape 313"/>
          <p:cNvSpPr txBox="1"/>
          <p:nvPr>
            <p:ph idx="1" type="body"/>
          </p:nvPr>
        </p:nvSpPr>
        <p:spPr>
          <a:xfrm>
            <a:off x="0" y="1219199"/>
            <a:ext cx="8229600" cy="4648200"/>
          </a:xfrm>
          <a:prstGeom prst="rect">
            <a:avLst/>
          </a:prstGeom>
        </p:spPr>
        <p:txBody>
          <a:bodyPr anchorCtr="0" anchor="t" bIns="91425" lIns="91425" rIns="91425" tIns="91425">
            <a:noAutofit/>
          </a:bodyPr>
          <a:lstStyle/>
          <a:p>
            <a:pPr lvl="0">
              <a:spcBef>
                <a:spcPts val="0"/>
              </a:spcBef>
              <a:buNone/>
            </a:pPr>
            <a:r>
              <a:rPr lang="en-US" sz="1800"/>
              <a:t>The Configuration Space has not yet been created. The process for creating the configuration space has been designed and the nature of the configuration space is known.</a:t>
            </a:r>
          </a:p>
          <a:p>
            <a:pPr lvl="0">
              <a:spcBef>
                <a:spcPts val="0"/>
              </a:spcBef>
              <a:buNone/>
            </a:pPr>
            <a:br>
              <a:rPr lang="en-US" sz="1800"/>
            </a:br>
            <a:r>
              <a:rPr lang="en-US" sz="1800" u="sng"/>
              <a:t>Blocks:</a:t>
            </a:r>
          </a:p>
          <a:p>
            <a:pPr lvl="0">
              <a:spcBef>
                <a:spcPts val="0"/>
              </a:spcBef>
              <a:buNone/>
            </a:pPr>
            <a:r>
              <a:rPr lang="en-US" sz="1800"/>
              <a:t>Motors were received on February 20th, unblocking this step.</a:t>
            </a:r>
          </a:p>
          <a:p>
            <a:pPr lvl="0">
              <a:spcBef>
                <a:spcPts val="0"/>
              </a:spcBef>
              <a:buNone/>
            </a:pPr>
            <a:r>
              <a:t/>
            </a:r>
            <a:endParaRPr sz="1800"/>
          </a:p>
          <a:p>
            <a:pPr lvl="0">
              <a:spcBef>
                <a:spcPts val="0"/>
              </a:spcBef>
              <a:buNone/>
            </a:pPr>
            <a:r>
              <a:rPr lang="en-US" sz="1800" u="sng"/>
              <a:t>Remaining Work:</a:t>
            </a:r>
          </a:p>
          <a:p>
            <a:pPr indent="-342900" lvl="0" marL="457200" rtl="0">
              <a:spcBef>
                <a:spcPts val="0"/>
              </a:spcBef>
              <a:buSzPct val="100000"/>
            </a:pPr>
            <a:r>
              <a:rPr lang="en-US" sz="1800"/>
              <a:t>The payload must be lined with foam core sheets in order to provide a buffer of invalid space before any collision occurs.</a:t>
            </a:r>
          </a:p>
          <a:p>
            <a:pPr indent="-342900" lvl="0" marL="457200" rtl="0">
              <a:spcBef>
                <a:spcPts val="0"/>
              </a:spcBef>
              <a:buSzPct val="100000"/>
            </a:pPr>
            <a:r>
              <a:rPr lang="en-US" sz="1800"/>
              <a:t>Motors must be installed on the payload by the electrical team.</a:t>
            </a:r>
          </a:p>
          <a:p>
            <a:pPr indent="-342900" lvl="0" marL="457200" rtl="0">
              <a:spcBef>
                <a:spcPts val="0"/>
              </a:spcBef>
              <a:buSzPct val="100000"/>
            </a:pPr>
            <a:r>
              <a:rPr lang="en-US" sz="1800"/>
              <a:t>Arm must be moved through all valid configurations.</a:t>
            </a:r>
          </a:p>
          <a:p>
            <a:pPr indent="-342900" lvl="0" marL="457200" rtl="0">
              <a:spcBef>
                <a:spcPts val="0"/>
              </a:spcBef>
              <a:buSzPct val="100000"/>
            </a:pPr>
            <a:r>
              <a:rPr lang="en-US" sz="1800"/>
              <a:t>Thetas corresponding to valid configurations must be collected from the motors by converting from steps to degrees.</a:t>
            </a:r>
          </a:p>
          <a:p>
            <a:pPr indent="-342900" lvl="0" marL="457200">
              <a:spcBef>
                <a:spcPts val="0"/>
              </a:spcBef>
              <a:buSzPct val="100000"/>
            </a:pPr>
            <a:r>
              <a:rPr lang="en-US" sz="1800"/>
              <a:t>Valid configurations must be stored for later use on orbit.</a:t>
            </a:r>
          </a:p>
        </p:txBody>
      </p:sp>
      <p:sp>
        <p:nvSpPr>
          <p:cNvPr id="314" name="Shape 314"/>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
        <p:nvSpPr>
          <p:cNvPr id="315" name="Shape 315"/>
          <p:cNvSpPr txBox="1"/>
          <p:nvPr/>
        </p:nvSpPr>
        <p:spPr>
          <a:xfrm>
            <a:off x="7467300" y="0"/>
            <a:ext cx="1011300" cy="311100"/>
          </a:xfrm>
          <a:prstGeom prst="rect">
            <a:avLst/>
          </a:prstGeom>
          <a:noFill/>
          <a:ln>
            <a:noFill/>
          </a:ln>
        </p:spPr>
        <p:txBody>
          <a:bodyPr anchorCtr="0" anchor="t" bIns="91425" lIns="91425" rIns="91425" tIns="91425">
            <a:noAutofit/>
          </a:bodyPr>
          <a:lstStyle/>
          <a:p>
            <a:pPr lvl="0">
              <a:spcBef>
                <a:spcPts val="0"/>
              </a:spcBef>
              <a:buNone/>
            </a:pPr>
            <a:r>
              <a:rPr lang="en-US"/>
              <a:t>Helena</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Pathfinding</a:t>
            </a:r>
          </a:p>
        </p:txBody>
      </p:sp>
      <p:sp>
        <p:nvSpPr>
          <p:cNvPr id="322" name="Shape 322"/>
          <p:cNvSpPr txBox="1"/>
          <p:nvPr>
            <p:ph idx="1" type="body"/>
          </p:nvPr>
        </p:nvSpPr>
        <p:spPr>
          <a:xfrm>
            <a:off x="0" y="1219199"/>
            <a:ext cx="8229600" cy="4648200"/>
          </a:xfrm>
          <a:prstGeom prst="rect">
            <a:avLst/>
          </a:prstGeom>
        </p:spPr>
        <p:txBody>
          <a:bodyPr anchorCtr="0" anchor="t" bIns="91425" lIns="91425" rIns="91425" tIns="91425">
            <a:noAutofit/>
          </a:bodyPr>
          <a:lstStyle/>
          <a:p>
            <a:pPr lvl="0" rtl="0">
              <a:spcBef>
                <a:spcPts val="0"/>
              </a:spcBef>
              <a:buNone/>
            </a:pPr>
            <a:r>
              <a:rPr lang="en-US" sz="1800"/>
              <a:t>The pseudocode for the pathfinding algorithm has been written. The code for pathfinding has not yet been written. </a:t>
            </a:r>
          </a:p>
          <a:p>
            <a:pPr lvl="0" rtl="0">
              <a:spcBef>
                <a:spcPts val="0"/>
              </a:spcBef>
              <a:buNone/>
            </a:pPr>
            <a:br>
              <a:rPr lang="en-US" sz="1800"/>
            </a:br>
            <a:r>
              <a:rPr lang="en-US" sz="1800" u="sng"/>
              <a:t>Blocks:</a:t>
            </a:r>
          </a:p>
          <a:p>
            <a:pPr lvl="0" rtl="0">
              <a:spcBef>
                <a:spcPts val="0"/>
              </a:spcBef>
              <a:buNone/>
            </a:pPr>
            <a:r>
              <a:rPr lang="en-US" sz="1800"/>
              <a:t>The configuration space must be created before implementing the code. This is a block because if the C-Space nodes are uniformly spaced, A* can be replaced with Dijkstra’s algorithm.</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A* or Dijstra’s algorithm must be implemented on the OBC.</a:t>
            </a:r>
          </a:p>
        </p:txBody>
      </p:sp>
      <p:sp>
        <p:nvSpPr>
          <p:cNvPr id="323" name="Shape 323"/>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24" name="Shape 324"/>
          <p:cNvSpPr txBox="1"/>
          <p:nvPr/>
        </p:nvSpPr>
        <p:spPr>
          <a:xfrm>
            <a:off x="7467300" y="0"/>
            <a:ext cx="1011300" cy="311100"/>
          </a:xfrm>
          <a:prstGeom prst="rect">
            <a:avLst/>
          </a:prstGeom>
          <a:noFill/>
          <a:ln>
            <a:noFill/>
          </a:ln>
        </p:spPr>
        <p:txBody>
          <a:bodyPr anchorCtr="0" anchor="t" bIns="91425" lIns="91425" rIns="91425" tIns="91425">
            <a:noAutofit/>
          </a:bodyPr>
          <a:lstStyle/>
          <a:p>
            <a:pPr lvl="0" rtl="0">
              <a:spcBef>
                <a:spcPts val="0"/>
              </a:spcBef>
              <a:buNone/>
            </a:pPr>
            <a:r>
              <a:rPr lang="en-US"/>
              <a:t>Helena</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Arm Movement</a:t>
            </a:r>
          </a:p>
        </p:txBody>
      </p:sp>
      <p:sp>
        <p:nvSpPr>
          <p:cNvPr id="331" name="Shape 331"/>
          <p:cNvSpPr txBox="1"/>
          <p:nvPr>
            <p:ph idx="1" type="body"/>
          </p:nvPr>
        </p:nvSpPr>
        <p:spPr>
          <a:xfrm>
            <a:off x="0" y="1219199"/>
            <a:ext cx="8229600" cy="4648200"/>
          </a:xfrm>
          <a:prstGeom prst="rect">
            <a:avLst/>
          </a:prstGeom>
        </p:spPr>
        <p:txBody>
          <a:bodyPr anchorCtr="0" anchor="t" bIns="91425" lIns="91425" rIns="91425" tIns="91425">
            <a:noAutofit/>
          </a:bodyPr>
          <a:lstStyle/>
          <a:p>
            <a:pPr lvl="0" rtl="0">
              <a:spcBef>
                <a:spcPts val="0"/>
              </a:spcBef>
              <a:buNone/>
            </a:pPr>
            <a:r>
              <a:rPr lang="en-US" sz="1800"/>
              <a:t>The motor control drivers have been written by the EE team. The pseudocode for executing a given path has been written.</a:t>
            </a:r>
          </a:p>
          <a:p>
            <a:pPr lvl="0" rtl="0">
              <a:spcBef>
                <a:spcPts val="0"/>
              </a:spcBef>
              <a:buNone/>
            </a:pPr>
            <a:br>
              <a:rPr lang="en-US" sz="1800"/>
            </a:br>
            <a:r>
              <a:rPr lang="en-US" sz="1800" u="sng"/>
              <a:t>Blocks:</a:t>
            </a:r>
          </a:p>
          <a:p>
            <a:pPr lvl="0" rtl="0">
              <a:spcBef>
                <a:spcPts val="0"/>
              </a:spcBef>
              <a:buNone/>
            </a:pPr>
            <a:r>
              <a:rPr lang="en-US" sz="1800"/>
              <a:t>The motors </a:t>
            </a:r>
            <a:r>
              <a:rPr lang="en-US" sz="1800"/>
              <a:t>were received on February 20th, unblocking this step.</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The format for the path must be finalized.</a:t>
            </a:r>
          </a:p>
          <a:p>
            <a:pPr indent="-342900" lvl="0" marL="457200" rtl="0">
              <a:spcBef>
                <a:spcPts val="0"/>
              </a:spcBef>
              <a:buSzPct val="100000"/>
            </a:pPr>
            <a:r>
              <a:rPr lang="en-US" sz="1800"/>
              <a:t>The code must be implemented on the OBC.</a:t>
            </a:r>
          </a:p>
        </p:txBody>
      </p:sp>
      <p:sp>
        <p:nvSpPr>
          <p:cNvPr id="332" name="Shape 332"/>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33" name="Shape 333"/>
          <p:cNvSpPr txBox="1"/>
          <p:nvPr/>
        </p:nvSpPr>
        <p:spPr>
          <a:xfrm>
            <a:off x="7467300" y="0"/>
            <a:ext cx="1011300" cy="311100"/>
          </a:xfrm>
          <a:prstGeom prst="rect">
            <a:avLst/>
          </a:prstGeom>
          <a:noFill/>
          <a:ln>
            <a:noFill/>
          </a:ln>
        </p:spPr>
        <p:txBody>
          <a:bodyPr anchorCtr="0" anchor="t" bIns="91425" lIns="91425" rIns="91425" tIns="91425">
            <a:noAutofit/>
          </a:bodyPr>
          <a:lstStyle/>
          <a:p>
            <a:pPr lvl="0" rtl="0">
              <a:spcBef>
                <a:spcPts val="0"/>
              </a:spcBef>
              <a:buNone/>
            </a:pPr>
            <a:r>
              <a:rPr lang="en-US"/>
              <a:t>Helena</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Emergency Payload Retraction</a:t>
            </a:r>
          </a:p>
        </p:txBody>
      </p:sp>
      <p:sp>
        <p:nvSpPr>
          <p:cNvPr id="340" name="Shape 340"/>
          <p:cNvSpPr txBox="1"/>
          <p:nvPr>
            <p:ph idx="1" type="body"/>
          </p:nvPr>
        </p:nvSpPr>
        <p:spPr>
          <a:xfrm>
            <a:off x="0" y="1219199"/>
            <a:ext cx="8229600" cy="4648200"/>
          </a:xfrm>
          <a:prstGeom prst="rect">
            <a:avLst/>
          </a:prstGeom>
        </p:spPr>
        <p:txBody>
          <a:bodyPr anchorCtr="0" anchor="t" bIns="91425" lIns="91425" rIns="91425" tIns="91425">
            <a:noAutofit/>
          </a:bodyPr>
          <a:lstStyle/>
          <a:p>
            <a:pPr lvl="0" rtl="0">
              <a:spcBef>
                <a:spcPts val="0"/>
              </a:spcBef>
              <a:buNone/>
            </a:pPr>
            <a:r>
              <a:rPr lang="en-US" sz="1800"/>
              <a:t>The motor control drivers have been written by the EE team. The pseudocode for retracting the arm has been written.</a:t>
            </a:r>
          </a:p>
          <a:p>
            <a:pPr lvl="0" rtl="0">
              <a:spcBef>
                <a:spcPts val="0"/>
              </a:spcBef>
              <a:buNone/>
            </a:pPr>
            <a:br>
              <a:rPr lang="en-US" sz="1800"/>
            </a:br>
            <a:r>
              <a:rPr lang="en-US" sz="1800" u="sng"/>
              <a:t>Blocks:</a:t>
            </a:r>
          </a:p>
          <a:p>
            <a:pPr lvl="0">
              <a:spcBef>
                <a:spcPts val="0"/>
              </a:spcBef>
              <a:buNone/>
            </a:pPr>
            <a:r>
              <a:rPr lang="en-US" sz="1800"/>
              <a:t>Did not have access to motors, preventing any sort of implementation or testing to occur</a:t>
            </a:r>
          </a:p>
          <a:p>
            <a:pPr lvl="0" rtl="0">
              <a:spcBef>
                <a:spcPts val="0"/>
              </a:spcBef>
              <a:buNone/>
            </a:pPr>
            <a:r>
              <a:rPr lang="en-US" sz="1800"/>
              <a:t>The motors were received on February 20th, unblocking this step.</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The code must be implemented on the OBC.</a:t>
            </a:r>
          </a:p>
          <a:p>
            <a:pPr indent="-342900" lvl="0" marL="457200" rtl="0">
              <a:spcBef>
                <a:spcPts val="0"/>
              </a:spcBef>
              <a:buSzPct val="100000"/>
            </a:pPr>
            <a:r>
              <a:rPr lang="en-US" sz="1800"/>
              <a:t>The motors must be attached to the arm body.</a:t>
            </a:r>
          </a:p>
        </p:txBody>
      </p:sp>
      <p:sp>
        <p:nvSpPr>
          <p:cNvPr id="341" name="Shape 341"/>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42" name="Shape 342"/>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Touch Sensors</a:t>
            </a:r>
          </a:p>
        </p:txBody>
      </p:sp>
      <p:sp>
        <p:nvSpPr>
          <p:cNvPr id="349" name="Shape 349"/>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342900" rtl="0">
              <a:spcBef>
                <a:spcPts val="0"/>
              </a:spcBef>
              <a:buNone/>
            </a:pPr>
            <a:r>
              <a:rPr lang="en-US" sz="1800"/>
              <a:t>We have received the touch sensors</a:t>
            </a:r>
            <a:r>
              <a:rPr lang="en-US" sz="1800"/>
              <a:t>. We have not yet chosen where to place them within the payload.</a:t>
            </a:r>
          </a:p>
          <a:p>
            <a:pPr lvl="0" rtl="0">
              <a:spcBef>
                <a:spcPts val="0"/>
              </a:spcBef>
              <a:buNone/>
            </a:pPr>
            <a:br>
              <a:rPr lang="en-US" sz="1800"/>
            </a:br>
            <a:r>
              <a:rPr lang="en-US" sz="1800" u="sng"/>
              <a:t>Blocks:</a:t>
            </a:r>
          </a:p>
          <a:p>
            <a:pPr lvl="0" rtl="0">
              <a:spcBef>
                <a:spcPts val="0"/>
              </a:spcBef>
              <a:buNone/>
            </a:pPr>
            <a:r>
              <a:rPr lang="en-US" sz="1800"/>
              <a:t>Do not have arm able to move yet since we only just got the motors and have not implemented the code to actually move the arm to a location so we can not test making the arm touch a sensor yet</a:t>
            </a:r>
            <a:r>
              <a:rPr lang="en-US" sz="1800"/>
              <a:t>.</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The code must be implemented on the OBC.</a:t>
            </a:r>
          </a:p>
          <a:p>
            <a:pPr indent="-342900" lvl="0" marL="457200" rtl="0">
              <a:spcBef>
                <a:spcPts val="0"/>
              </a:spcBef>
              <a:buSzPct val="100000"/>
            </a:pPr>
            <a:r>
              <a:rPr lang="en-US" sz="1800"/>
              <a:t>The motors must be attached to the arm body.</a:t>
            </a:r>
          </a:p>
          <a:p>
            <a:pPr indent="-342900" lvl="0" marL="457200" rtl="0">
              <a:spcBef>
                <a:spcPts val="0"/>
              </a:spcBef>
              <a:buSzPct val="100000"/>
            </a:pPr>
            <a:r>
              <a:rPr lang="en-US" sz="1800"/>
              <a:t>The touch sensors must be placed within the payload.</a:t>
            </a:r>
          </a:p>
        </p:txBody>
      </p:sp>
      <p:sp>
        <p:nvSpPr>
          <p:cNvPr id="350" name="Shape 350"/>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51" name="Shape 351"/>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Video Camera</a:t>
            </a:r>
          </a:p>
        </p:txBody>
      </p:sp>
      <p:sp>
        <p:nvSpPr>
          <p:cNvPr id="358" name="Shape 358"/>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342900" rtl="0">
              <a:spcBef>
                <a:spcPts val="0"/>
              </a:spcBef>
              <a:buNone/>
            </a:pPr>
            <a:r>
              <a:rPr lang="en-US" sz="1800"/>
              <a:t>The GoPro Hero camera has been purchased and received. The Electronics team has disassembled the camera, and found ways to trigger video capture autonomously.</a:t>
            </a:r>
          </a:p>
          <a:p>
            <a:pPr lvl="0" rtl="0">
              <a:spcBef>
                <a:spcPts val="0"/>
              </a:spcBef>
              <a:buNone/>
            </a:pPr>
            <a:br>
              <a:rPr lang="en-US" sz="1800"/>
            </a:br>
            <a:r>
              <a:rPr lang="en-US" sz="1800" u="sng"/>
              <a:t>Blocks:</a:t>
            </a:r>
          </a:p>
          <a:p>
            <a:pPr lvl="0">
              <a:spcBef>
                <a:spcPts val="0"/>
              </a:spcBef>
              <a:buNone/>
            </a:pPr>
            <a:r>
              <a:rPr lang="en-US" sz="1800"/>
              <a:t>None</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Subsystem testing of video recording, storage, and playback.</a:t>
            </a:r>
          </a:p>
        </p:txBody>
      </p:sp>
      <p:sp>
        <p:nvSpPr>
          <p:cNvPr id="359" name="Shape 359"/>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60" name="Shape 360"/>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Telemetry</a:t>
            </a:r>
          </a:p>
        </p:txBody>
      </p:sp>
      <p:sp>
        <p:nvSpPr>
          <p:cNvPr id="367" name="Shape 367"/>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342900" rtl="0">
              <a:spcBef>
                <a:spcPts val="0"/>
              </a:spcBef>
              <a:buNone/>
            </a:pPr>
            <a:r>
              <a:rPr lang="en-US" sz="1800"/>
              <a:t>Half of the telemetry codes have been allocated. The remaining eight telemetry codes are left to be determined on an as-needed basis.</a:t>
            </a:r>
          </a:p>
          <a:p>
            <a:pPr lvl="0" rtl="0">
              <a:spcBef>
                <a:spcPts val="0"/>
              </a:spcBef>
              <a:buNone/>
            </a:pPr>
            <a:br>
              <a:rPr lang="en-US" sz="1800"/>
            </a:br>
            <a:r>
              <a:rPr lang="en-US" sz="1800" u="sng"/>
              <a:t>Blocks:</a:t>
            </a:r>
          </a:p>
          <a:p>
            <a:pPr lvl="0" rtl="0">
              <a:spcBef>
                <a:spcPts val="0"/>
              </a:spcBef>
              <a:buNone/>
            </a:pPr>
            <a:r>
              <a:rPr lang="en-US" sz="1800"/>
              <a:t>None.</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Creating an API for parallel line telemetry and SD card log.</a:t>
            </a:r>
          </a:p>
          <a:p>
            <a:pPr indent="-342900" lvl="0" marL="457200" rtl="0">
              <a:spcBef>
                <a:spcPts val="0"/>
              </a:spcBef>
              <a:buSzPct val="100000"/>
            </a:pPr>
            <a:r>
              <a:rPr lang="en-US" sz="1800"/>
              <a:t>Implement interface.</a:t>
            </a:r>
          </a:p>
        </p:txBody>
      </p:sp>
      <p:sp>
        <p:nvSpPr>
          <p:cNvPr id="368" name="Shape 368"/>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69" name="Shape 369"/>
          <p:cNvSpPr txBox="1"/>
          <p:nvPr/>
        </p:nvSpPr>
        <p:spPr>
          <a:xfrm>
            <a:off x="7512500" y="0"/>
            <a:ext cx="2020500" cy="199200"/>
          </a:xfrm>
          <a:prstGeom prst="rect">
            <a:avLst/>
          </a:prstGeom>
          <a:noFill/>
          <a:ln>
            <a:noFill/>
          </a:ln>
        </p:spPr>
        <p:txBody>
          <a:bodyPr anchorCtr="0" anchor="t" bIns="91425" lIns="91425" rIns="91425" tIns="91425">
            <a:noAutofit/>
          </a:bodyPr>
          <a:lstStyle/>
          <a:p>
            <a:pPr lvl="0">
              <a:spcBef>
                <a:spcPts val="0"/>
              </a:spcBef>
              <a:buNone/>
            </a:pPr>
            <a:r>
              <a:rPr lang="en-US"/>
              <a:t>Michael</a:t>
            </a:r>
          </a:p>
          <a:p>
            <a:pPr lvl="0" rt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Update on Data Visualization</a:t>
            </a:r>
          </a:p>
        </p:txBody>
      </p:sp>
      <p:sp>
        <p:nvSpPr>
          <p:cNvPr id="376" name="Shape 376"/>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342900" rtl="0">
              <a:spcBef>
                <a:spcPts val="0"/>
              </a:spcBef>
              <a:buNone/>
            </a:pPr>
            <a:r>
              <a:rPr lang="en-US" sz="1800"/>
              <a:t>No progress has been made. This subsystem may be completed after the payload has been completed.</a:t>
            </a:r>
          </a:p>
          <a:p>
            <a:pPr lvl="0" rtl="0">
              <a:spcBef>
                <a:spcPts val="0"/>
              </a:spcBef>
              <a:buNone/>
            </a:pPr>
            <a:br>
              <a:rPr lang="en-US" sz="1800"/>
            </a:br>
            <a:r>
              <a:rPr lang="en-US" sz="1800" u="sng"/>
              <a:t>Blocks:</a:t>
            </a:r>
          </a:p>
          <a:p>
            <a:pPr lvl="0" rtl="0">
              <a:spcBef>
                <a:spcPts val="0"/>
              </a:spcBef>
              <a:buNone/>
            </a:pPr>
            <a:r>
              <a:rPr lang="en-US" sz="1800"/>
              <a:t>Lack of data to test with.</a:t>
            </a:r>
          </a:p>
          <a:p>
            <a:pPr lvl="0" rtl="0">
              <a:spcBef>
                <a:spcPts val="0"/>
              </a:spcBef>
              <a:buNone/>
            </a:pPr>
            <a:r>
              <a:t/>
            </a:r>
            <a:endParaRPr sz="1800"/>
          </a:p>
          <a:p>
            <a:pPr lvl="0" rtl="0">
              <a:spcBef>
                <a:spcPts val="0"/>
              </a:spcBef>
              <a:buNone/>
            </a:pPr>
            <a:r>
              <a:rPr lang="en-US" sz="1800" u="sng"/>
              <a:t>Remaining Work:</a:t>
            </a:r>
          </a:p>
          <a:p>
            <a:pPr indent="-342900" lvl="0" marL="457200" rtl="0">
              <a:spcBef>
                <a:spcPts val="0"/>
              </a:spcBef>
              <a:buSzPct val="100000"/>
            </a:pPr>
            <a:r>
              <a:rPr lang="en-US" sz="1800"/>
              <a:t>Reading the data from the SD card.</a:t>
            </a:r>
          </a:p>
          <a:p>
            <a:pPr indent="-342900" lvl="0" marL="457200" rtl="0">
              <a:spcBef>
                <a:spcPts val="0"/>
              </a:spcBef>
              <a:buSzPct val="100000"/>
            </a:pPr>
            <a:r>
              <a:rPr lang="en-US" sz="1800"/>
              <a:t>Processing the data.</a:t>
            </a:r>
          </a:p>
          <a:p>
            <a:pPr indent="-342900" lvl="0" marL="457200" rtl="0">
              <a:spcBef>
                <a:spcPts val="0"/>
              </a:spcBef>
              <a:buSzPct val="100000"/>
            </a:pPr>
            <a:r>
              <a:rPr lang="en-US" sz="1800"/>
              <a:t>Displaying the data.</a:t>
            </a:r>
          </a:p>
        </p:txBody>
      </p:sp>
      <p:sp>
        <p:nvSpPr>
          <p:cNvPr id="377" name="Shape 377"/>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378" name="Shape 378"/>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Michael</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Mission Overview</a:t>
            </a:r>
          </a:p>
        </p:txBody>
      </p:sp>
      <p:sp>
        <p:nvSpPr>
          <p:cNvPr id="126" name="Shape 126"/>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127" name="Shape 127"/>
          <p:cNvSpPr txBox="1"/>
          <p:nvPr>
            <p:ph idx="1" type="body"/>
          </p:nvPr>
        </p:nvSpPr>
        <p:spPr>
          <a:xfrm>
            <a:off x="0" y="1371600"/>
            <a:ext cx="8229600" cy="4526100"/>
          </a:xfrm>
          <a:prstGeom prst="rect">
            <a:avLst/>
          </a:prstGeom>
          <a:noFill/>
          <a:ln>
            <a:noFill/>
          </a:ln>
        </p:spPr>
        <p:txBody>
          <a:bodyPr anchorCtr="0" anchor="t" bIns="45700" lIns="91425" rIns="91425" tIns="45700">
            <a:noAutofit/>
          </a:bodyPr>
          <a:lstStyle/>
          <a:p>
            <a:pPr indent="0" lvl="0" marL="0" marR="0" rtl="0" algn="l">
              <a:lnSpc>
                <a:spcPct val="115000"/>
              </a:lnSpc>
              <a:spcBef>
                <a:spcPts val="0"/>
              </a:spcBef>
              <a:spcAft>
                <a:spcPts val="0"/>
              </a:spcAft>
              <a:buClr>
                <a:schemeClr val="dk1"/>
              </a:buClr>
              <a:buSzPct val="25000"/>
              <a:buFont typeface="Arial"/>
              <a:buNone/>
            </a:pPr>
            <a:r>
              <a:rPr b="0" i="0" lang="en-US" sz="2400" u="none" cap="none" strike="noStrike">
                <a:solidFill>
                  <a:schemeClr val="dk1"/>
                </a:solidFill>
                <a:latin typeface="Century"/>
                <a:ea typeface="Century"/>
                <a:cs typeface="Century"/>
                <a:sym typeface="Century"/>
              </a:rPr>
              <a:t>The Oregon State University RockSat-X team will demonstrate that an autonomous robotic arm can locate predetermined targets around the payload under microgravity conditions by using precise movements. </a:t>
            </a:r>
          </a:p>
          <a:p>
            <a:pPr indent="0" lvl="0" marL="0" marR="0" rtl="0" algn="l">
              <a:lnSpc>
                <a:spcPct val="115000"/>
              </a:lnSpc>
              <a:spcBef>
                <a:spcPts val="0"/>
              </a:spcBef>
              <a:spcAft>
                <a:spcPts val="0"/>
              </a:spcAft>
              <a:buClr>
                <a:schemeClr val="dk1"/>
              </a:buClr>
              <a:buSzPct val="25000"/>
              <a:buFont typeface="Arial"/>
              <a:buNone/>
            </a:pPr>
            <a:r>
              <a:t/>
            </a:r>
            <a:endParaRPr b="0" i="0" sz="2400" u="none" cap="none" strike="noStrike">
              <a:solidFill>
                <a:schemeClr val="dk1"/>
              </a:solidFill>
              <a:latin typeface="Century"/>
              <a:ea typeface="Century"/>
              <a:cs typeface="Century"/>
              <a:sym typeface="Century"/>
            </a:endParaRPr>
          </a:p>
          <a:p>
            <a:pPr indent="0" lvl="0" marL="0" marR="0" rtl="0" algn="l">
              <a:lnSpc>
                <a:spcPct val="115000"/>
              </a:lnSpc>
              <a:spcBef>
                <a:spcPts val="0"/>
              </a:spcBef>
              <a:spcAft>
                <a:spcPts val="0"/>
              </a:spcAft>
              <a:buClr>
                <a:schemeClr val="dk1"/>
              </a:buClr>
              <a:buSzPct val="25000"/>
              <a:buFont typeface="Arial"/>
              <a:buNone/>
            </a:pPr>
            <a:r>
              <a:rPr b="0" i="0" lang="en-US" sz="2400" u="none" cap="none" strike="noStrike">
                <a:solidFill>
                  <a:schemeClr val="dk1"/>
                </a:solidFill>
                <a:latin typeface="Century"/>
                <a:ea typeface="Century"/>
                <a:cs typeface="Century"/>
                <a:sym typeface="Century"/>
              </a:rPr>
              <a:t>The technical actions performed by this demonstration will illustrate a proof of concept for creating assemblies, autonomous repairs, and performing experiments in space. </a:t>
            </a:r>
          </a:p>
        </p:txBody>
      </p:sp>
      <p:sp>
        <p:nvSpPr>
          <p:cNvPr id="128" name="Shape 128"/>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Michael</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en-US">
                <a:solidFill>
                  <a:schemeClr val="dk1"/>
                </a:solidFill>
              </a:rPr>
              <a:t>Update from Mechanical Team</a:t>
            </a:r>
          </a:p>
        </p:txBody>
      </p:sp>
      <p:sp>
        <p:nvSpPr>
          <p:cNvPr id="384" name="Shape 384"/>
          <p:cNvSpPr txBox="1"/>
          <p:nvPr>
            <p:ph idx="12" type="sldNum"/>
          </p:nvPr>
        </p:nvSpPr>
        <p:spPr>
          <a:xfrm>
            <a:off x="6553200" y="6305550"/>
            <a:ext cx="2133599"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385" name="Shape 385"/>
          <p:cNvSpPr txBox="1"/>
          <p:nvPr/>
        </p:nvSpPr>
        <p:spPr>
          <a:xfrm>
            <a:off x="0" y="1341437"/>
            <a:ext cx="8229600" cy="4526100"/>
          </a:xfrm>
          <a:prstGeom prst="rect">
            <a:avLst/>
          </a:prstGeom>
          <a:noFill/>
          <a:ln>
            <a:noFill/>
          </a:ln>
        </p:spPr>
        <p:txBody>
          <a:bodyPr anchorCtr="0" anchor="t" bIns="45700" lIns="91425" rIns="91425" tIns="45700">
            <a:noAutofit/>
          </a:bodyPr>
          <a:lstStyle/>
          <a:p>
            <a:pPr indent="-292100" lvl="0" marL="342900" marR="0" rtl="0" algn="l">
              <a:lnSpc>
                <a:spcPct val="100000"/>
              </a:lnSpc>
              <a:spcBef>
                <a:spcPts val="0"/>
              </a:spcBef>
              <a:spcAft>
                <a:spcPts val="0"/>
              </a:spcAft>
              <a:buClr>
                <a:schemeClr val="dk1"/>
              </a:buClr>
              <a:buSzPct val="100000"/>
              <a:buFont typeface="Century"/>
              <a:buChar char="•"/>
            </a:pPr>
            <a:r>
              <a:rPr b="0" i="0" lang="en-US" sz="2400" u="none" cap="none" strike="noStrike">
                <a:solidFill>
                  <a:schemeClr val="dk1"/>
                </a:solidFill>
                <a:latin typeface="Century"/>
                <a:ea typeface="Century"/>
                <a:cs typeface="Century"/>
                <a:sym typeface="Century"/>
              </a:rPr>
              <a:t>Quick Status</a:t>
            </a:r>
          </a:p>
          <a:p>
            <a:pPr indent="-260350" lvl="1" marL="742950" marR="0" rtl="0" algn="l">
              <a:lnSpc>
                <a:spcPct val="100000"/>
              </a:lnSpc>
              <a:spcBef>
                <a:spcPts val="0"/>
              </a:spcBef>
              <a:spcAft>
                <a:spcPts val="0"/>
              </a:spcAft>
              <a:buClr>
                <a:schemeClr val="dk1"/>
              </a:buClr>
              <a:buSzPct val="100000"/>
              <a:buFont typeface="Century"/>
              <a:buChar char="–"/>
            </a:pPr>
            <a:r>
              <a:rPr b="0" i="0" lang="en-US" sz="2400" u="none" cap="none" strike="noStrike">
                <a:solidFill>
                  <a:schemeClr val="dk1"/>
                </a:solidFill>
                <a:latin typeface="Century"/>
                <a:ea typeface="Century"/>
                <a:cs typeface="Century"/>
                <a:sym typeface="Century"/>
              </a:rPr>
              <a:t>Current Progress is slowed by a funding delay.  Motor order pushed back approximately 3 weeks and 5 of the 6 testing motors are set to ship 2/16/17.</a:t>
            </a:r>
          </a:p>
          <a:p>
            <a:pPr indent="-260350" lvl="1" marL="742950" marR="0" rtl="0" algn="l">
              <a:lnSpc>
                <a:spcPct val="100000"/>
              </a:lnSpc>
              <a:spcBef>
                <a:spcPts val="560"/>
              </a:spcBef>
              <a:spcAft>
                <a:spcPts val="0"/>
              </a:spcAft>
              <a:buClr>
                <a:schemeClr val="dk1"/>
              </a:buClr>
              <a:buSzPct val="100000"/>
              <a:buFont typeface="Century"/>
              <a:buChar char="–"/>
            </a:pPr>
            <a:r>
              <a:rPr b="0" i="0" lang="en-US" sz="2400" u="none" cap="none" strike="noStrike">
                <a:solidFill>
                  <a:schemeClr val="dk1"/>
                </a:solidFill>
                <a:latin typeface="Century"/>
                <a:ea typeface="Century"/>
                <a:cs typeface="Century"/>
                <a:sym typeface="Century"/>
              </a:rPr>
              <a:t>3D Model Completion has allowed preliminary testing to begin and move forward in absence of motors.  </a:t>
            </a:r>
          </a:p>
        </p:txBody>
      </p:sp>
      <p:sp>
        <p:nvSpPr>
          <p:cNvPr id="386" name="Shape 386"/>
          <p:cNvSpPr txBox="1"/>
          <p:nvPr/>
        </p:nvSpPr>
        <p:spPr>
          <a:xfrm>
            <a:off x="7405125" y="0"/>
            <a:ext cx="17387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Font typeface="Arial"/>
              <a:buNone/>
            </a:pPr>
            <a:r>
              <a:rPr lang="en-US">
                <a:solidFill>
                  <a:schemeClr val="dk1"/>
                </a:solidFill>
              </a:rPr>
              <a:t>Amber Horvath</a:t>
            </a:r>
          </a:p>
        </p:txBody>
      </p:sp>
      <p:pic>
        <p:nvPicPr>
          <p:cNvPr descr="20170216_093450.jpg" id="387" name="Shape 387"/>
          <p:cNvPicPr preferRelativeResize="0"/>
          <p:nvPr/>
        </p:nvPicPr>
        <p:blipFill rotWithShape="1">
          <a:blip r:embed="rId3">
            <a:alphaModFix/>
          </a:blip>
          <a:srcRect b="0" l="26546" r="16749" t="13035"/>
          <a:stretch/>
        </p:blipFill>
        <p:spPr>
          <a:xfrm>
            <a:off x="612749" y="3802062"/>
            <a:ext cx="2490249" cy="2148301"/>
          </a:xfrm>
          <a:prstGeom prst="rect">
            <a:avLst/>
          </a:prstGeom>
          <a:noFill/>
          <a:ln>
            <a:noFill/>
          </a:ln>
        </p:spPr>
      </p:pic>
      <p:pic>
        <p:nvPicPr>
          <p:cNvPr descr="20170216_093503.jpg" id="388" name="Shape 388"/>
          <p:cNvPicPr preferRelativeResize="0"/>
          <p:nvPr/>
        </p:nvPicPr>
        <p:blipFill rotWithShape="1">
          <a:blip r:embed="rId4">
            <a:alphaModFix/>
          </a:blip>
          <a:srcRect b="0" l="27579" r="28328" t="7037"/>
          <a:stretch/>
        </p:blipFill>
        <p:spPr>
          <a:xfrm>
            <a:off x="3148550" y="3730198"/>
            <a:ext cx="1932497" cy="2292023"/>
          </a:xfrm>
          <a:prstGeom prst="rect">
            <a:avLst/>
          </a:prstGeom>
          <a:noFill/>
          <a:ln>
            <a:noFill/>
          </a:ln>
        </p:spPr>
      </p:pic>
      <p:pic>
        <p:nvPicPr>
          <p:cNvPr descr="20170216_093513.jpg" id="389" name="Shape 389"/>
          <p:cNvPicPr preferRelativeResize="0"/>
          <p:nvPr/>
        </p:nvPicPr>
        <p:blipFill rotWithShape="1">
          <a:blip r:embed="rId5">
            <a:alphaModFix/>
          </a:blip>
          <a:srcRect b="0" l="11602" r="3088" t="9412"/>
          <a:stretch/>
        </p:blipFill>
        <p:spPr>
          <a:xfrm>
            <a:off x="5126600" y="3780598"/>
            <a:ext cx="3668577" cy="21912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x="0" y="0"/>
          <a:ext cx="0" cy="0"/>
          <a:chOff x="0" y="0"/>
          <a:chExt cx="0" cy="0"/>
        </a:xfrm>
      </p:grpSpPr>
      <p:sp>
        <p:nvSpPr>
          <p:cNvPr id="394" name="Shape 394"/>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lang="en-US">
                <a:solidFill>
                  <a:schemeClr val="dk1"/>
                </a:solidFill>
              </a:rPr>
              <a:t>Update from Electrical Team</a:t>
            </a:r>
          </a:p>
        </p:txBody>
      </p:sp>
      <p:sp>
        <p:nvSpPr>
          <p:cNvPr id="395" name="Shape 395"/>
          <p:cNvSpPr txBox="1"/>
          <p:nvPr>
            <p:ph idx="12" type="sldNum"/>
          </p:nvPr>
        </p:nvSpPr>
        <p:spPr>
          <a:xfrm>
            <a:off x="6553200" y="6305550"/>
            <a:ext cx="2133599"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396" name="Shape 396"/>
          <p:cNvSpPr txBox="1"/>
          <p:nvPr/>
        </p:nvSpPr>
        <p:spPr>
          <a:xfrm>
            <a:off x="152400" y="1029725"/>
            <a:ext cx="8509800" cy="1793400"/>
          </a:xfrm>
          <a:prstGeom prst="rect">
            <a:avLst/>
          </a:prstGeom>
          <a:noFill/>
          <a:ln>
            <a:noFill/>
          </a:ln>
        </p:spPr>
        <p:txBody>
          <a:bodyPr anchorCtr="0" anchor="t" bIns="45700" lIns="91425" rIns="91425" tIns="45700">
            <a:noAutofit/>
          </a:bodyPr>
          <a:lstStyle/>
          <a:p>
            <a:pPr indent="-292100" lvl="0" marL="342900" marR="0" rtl="0" algn="l">
              <a:lnSpc>
                <a:spcPct val="100000"/>
              </a:lnSpc>
              <a:spcBef>
                <a:spcPts val="0"/>
              </a:spcBef>
              <a:spcAft>
                <a:spcPts val="0"/>
              </a:spcAft>
              <a:buClr>
                <a:schemeClr val="dk1"/>
              </a:buClr>
              <a:buSzPct val="100000"/>
              <a:buFont typeface="Century"/>
              <a:buChar char="•"/>
            </a:pPr>
            <a:r>
              <a:rPr lang="en-US" sz="2400">
                <a:solidFill>
                  <a:schemeClr val="dk1"/>
                </a:solidFill>
                <a:latin typeface="Century"/>
                <a:ea typeface="Century"/>
                <a:cs typeface="Century"/>
                <a:sym typeface="Century"/>
              </a:rPr>
              <a:t>Quick Update</a:t>
            </a:r>
            <a:r>
              <a:rPr b="0" i="0" lang="en-US" sz="2400" u="none" cap="none" strike="noStrike">
                <a:solidFill>
                  <a:schemeClr val="dk1"/>
                </a:solidFill>
                <a:latin typeface="Century"/>
                <a:ea typeface="Century"/>
                <a:cs typeface="Century"/>
                <a:sym typeface="Century"/>
              </a:rPr>
              <a:t>:</a:t>
            </a:r>
          </a:p>
          <a:p>
            <a:pPr indent="-247650" lvl="1" marL="742950" marR="0" rtl="0" algn="l">
              <a:lnSpc>
                <a:spcPct val="100000"/>
              </a:lnSpc>
              <a:spcBef>
                <a:spcPts val="560"/>
              </a:spcBef>
              <a:spcAft>
                <a:spcPts val="0"/>
              </a:spcAft>
              <a:buClr>
                <a:schemeClr val="dk1"/>
              </a:buClr>
              <a:buSzPct val="100000"/>
              <a:buFont typeface="Century"/>
              <a:buChar char="–"/>
            </a:pPr>
            <a:r>
              <a:rPr b="0" i="0" lang="en-US" sz="2200" u="none" cap="none" strike="noStrike">
                <a:solidFill>
                  <a:schemeClr val="dk1"/>
                </a:solidFill>
                <a:latin typeface="Century"/>
                <a:ea typeface="Century"/>
                <a:cs typeface="Century"/>
                <a:sym typeface="Century"/>
              </a:rPr>
              <a:t>ATmega128 can be programmed.</a:t>
            </a:r>
          </a:p>
          <a:p>
            <a:pPr indent="-247650" lvl="1" marL="742950" marR="0" rtl="0" algn="l">
              <a:lnSpc>
                <a:spcPct val="100000"/>
              </a:lnSpc>
              <a:spcBef>
                <a:spcPts val="560"/>
              </a:spcBef>
              <a:spcAft>
                <a:spcPts val="0"/>
              </a:spcAft>
              <a:buClr>
                <a:schemeClr val="dk1"/>
              </a:buClr>
              <a:buSzPct val="100000"/>
              <a:buFont typeface="Century"/>
              <a:buChar char="–"/>
            </a:pPr>
            <a:r>
              <a:rPr lang="en-US" sz="2200">
                <a:solidFill>
                  <a:schemeClr val="dk1"/>
                </a:solidFill>
                <a:latin typeface="Century"/>
                <a:ea typeface="Century"/>
                <a:cs typeface="Century"/>
                <a:sym typeface="Century"/>
              </a:rPr>
              <a:t>Motor control drivers have been programmed.</a:t>
            </a:r>
          </a:p>
          <a:p>
            <a:pPr indent="-247650" lvl="1" marL="742950" marR="0" rtl="0" algn="l">
              <a:lnSpc>
                <a:spcPct val="100000"/>
              </a:lnSpc>
              <a:spcBef>
                <a:spcPts val="560"/>
              </a:spcBef>
              <a:spcAft>
                <a:spcPts val="0"/>
              </a:spcAft>
              <a:buClr>
                <a:schemeClr val="dk1"/>
              </a:buClr>
              <a:buSzPct val="100000"/>
              <a:buFont typeface="Century"/>
              <a:buChar char="–"/>
            </a:pPr>
            <a:r>
              <a:rPr lang="en-US" sz="2200">
                <a:solidFill>
                  <a:schemeClr val="dk1"/>
                </a:solidFill>
                <a:latin typeface="Century"/>
                <a:ea typeface="Century"/>
                <a:cs typeface="Century"/>
                <a:sym typeface="Century"/>
              </a:rPr>
              <a:t>Voltage regulator has been completed then redesigned.</a:t>
            </a:r>
          </a:p>
        </p:txBody>
      </p:sp>
      <p:sp>
        <p:nvSpPr>
          <p:cNvPr id="397" name="Shape 397"/>
          <p:cNvSpPr txBox="1"/>
          <p:nvPr/>
        </p:nvSpPr>
        <p:spPr>
          <a:xfrm>
            <a:off x="7405125" y="0"/>
            <a:ext cx="18518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Font typeface="Arial"/>
              <a:buNone/>
            </a:pPr>
            <a:r>
              <a:rPr lang="en-US">
                <a:solidFill>
                  <a:schemeClr val="dk1"/>
                </a:solidFill>
              </a:rPr>
              <a:t>Amber Horvath</a:t>
            </a:r>
          </a:p>
        </p:txBody>
      </p:sp>
      <p:pic>
        <p:nvPicPr>
          <p:cNvPr id="398" name="Shape 398"/>
          <p:cNvPicPr preferRelativeResize="0"/>
          <p:nvPr/>
        </p:nvPicPr>
        <p:blipFill rotWithShape="1">
          <a:blip r:embed="rId3">
            <a:alphaModFix/>
          </a:blip>
          <a:srcRect b="0" l="0" r="0" t="0"/>
          <a:stretch/>
        </p:blipFill>
        <p:spPr>
          <a:xfrm>
            <a:off x="4572000" y="2667000"/>
            <a:ext cx="4462716" cy="3347024"/>
          </a:xfrm>
          <a:prstGeom prst="rect">
            <a:avLst/>
          </a:prstGeom>
          <a:noFill/>
          <a:ln>
            <a:noFill/>
          </a:ln>
        </p:spPr>
      </p:pic>
      <p:pic>
        <p:nvPicPr>
          <p:cNvPr descr="https://lh4.googleusercontent.com/Od_SCRIuwAoS_UxRR9AlTVk-DHEFtQoIHBQyX6bYGawl0mKggz5rtbWE3XJQbYiHI1GQ4FIhA0ez_4lwiCkg-Cc52VDBjUxvL3mQFygpn_ohnYATDpxDE06y9lrijRGBAF-mTLspxtA" id="399" name="Shape 399"/>
          <p:cNvPicPr preferRelativeResize="0"/>
          <p:nvPr/>
        </p:nvPicPr>
        <p:blipFill rotWithShape="1">
          <a:blip r:embed="rId4">
            <a:alphaModFix/>
          </a:blip>
          <a:srcRect b="0" l="0" r="0" t="0"/>
          <a:stretch/>
        </p:blipFill>
        <p:spPr>
          <a:xfrm rot="-5400000">
            <a:off x="1018116" y="2563283"/>
            <a:ext cx="2908299" cy="387773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txBox="1"/>
          <p:nvPr>
            <p:ph type="title"/>
          </p:nvPr>
        </p:nvSpPr>
        <p:spPr>
          <a:xfrm>
            <a:off x="685812" y="3019725"/>
            <a:ext cx="7772400" cy="1362000"/>
          </a:xfrm>
          <a:prstGeom prst="rect">
            <a:avLst/>
          </a:prstGeom>
        </p:spPr>
        <p:txBody>
          <a:bodyPr anchorCtr="0" anchor="t" bIns="91425" lIns="91425" rIns="91425" tIns="91425">
            <a:noAutofit/>
          </a:bodyPr>
          <a:lstStyle/>
          <a:p>
            <a:pPr lvl="0" algn="ctr">
              <a:spcBef>
                <a:spcPts val="0"/>
              </a:spcBef>
              <a:buNone/>
            </a:pPr>
            <a:r>
              <a:rPr b="0" lang="en-US"/>
              <a:t>4.0 Project Hurdles</a:t>
            </a:r>
          </a:p>
        </p:txBody>
      </p:sp>
      <p:sp>
        <p:nvSpPr>
          <p:cNvPr id="406" name="Shape 406"/>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ph type="title"/>
          </p:nvPr>
        </p:nvSpPr>
        <p:spPr>
          <a:xfrm>
            <a:off x="0" y="76200"/>
            <a:ext cx="8229600" cy="1143000"/>
          </a:xfrm>
          <a:prstGeom prst="rect">
            <a:avLst/>
          </a:prstGeom>
        </p:spPr>
        <p:txBody>
          <a:bodyPr anchorCtr="0" anchor="ctr" bIns="91425" lIns="91425" rIns="91425" tIns="91425">
            <a:noAutofit/>
          </a:bodyPr>
          <a:lstStyle/>
          <a:p>
            <a:pPr lvl="0" rtl="0">
              <a:spcBef>
                <a:spcPts val="0"/>
              </a:spcBef>
              <a:buNone/>
            </a:pPr>
            <a:r>
              <a:rPr lang="en-US"/>
              <a:t>Blockers</a:t>
            </a:r>
          </a:p>
        </p:txBody>
      </p:sp>
      <p:sp>
        <p:nvSpPr>
          <p:cNvPr id="413" name="Shape 413"/>
          <p:cNvSpPr txBox="1"/>
          <p:nvPr>
            <p:ph idx="1" type="body"/>
          </p:nvPr>
        </p:nvSpPr>
        <p:spPr>
          <a:xfrm>
            <a:off x="0" y="1219199"/>
            <a:ext cx="8229600" cy="4648200"/>
          </a:xfrm>
          <a:prstGeom prst="rect">
            <a:avLst/>
          </a:prstGeom>
        </p:spPr>
        <p:txBody>
          <a:bodyPr anchorCtr="0" anchor="t" bIns="91425" lIns="91425" rIns="91425" tIns="91425">
            <a:noAutofit/>
          </a:bodyPr>
          <a:lstStyle/>
          <a:p>
            <a:pPr indent="0" lvl="0" marL="0" rtl="0">
              <a:spcBef>
                <a:spcPts val="0"/>
              </a:spcBef>
              <a:buNone/>
            </a:pPr>
            <a:r>
              <a:t/>
            </a:r>
            <a:endParaRPr sz="1800" u="sng"/>
          </a:p>
          <a:p>
            <a:pPr indent="-342900" lvl="0" marL="457200" rtl="0">
              <a:spcBef>
                <a:spcPts val="0"/>
              </a:spcBef>
              <a:buSzPct val="100000"/>
            </a:pPr>
            <a:r>
              <a:rPr lang="en-US" sz="1800"/>
              <a:t>Funding delayed</a:t>
            </a:r>
          </a:p>
          <a:p>
            <a:pPr indent="-342900" lvl="0" marL="457200" rtl="0">
              <a:spcBef>
                <a:spcPts val="0"/>
              </a:spcBef>
              <a:buSzPct val="100000"/>
            </a:pPr>
            <a:r>
              <a:rPr lang="en-US" sz="1800"/>
              <a:t>Working prototype not yet complete</a:t>
            </a:r>
          </a:p>
        </p:txBody>
      </p:sp>
      <p:sp>
        <p:nvSpPr>
          <p:cNvPr id="414" name="Shape 414"/>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15" name="Shape 415"/>
          <p:cNvSpPr txBox="1"/>
          <p:nvPr/>
        </p:nvSpPr>
        <p:spPr>
          <a:xfrm>
            <a:off x="7512500" y="0"/>
            <a:ext cx="2020500" cy="199200"/>
          </a:xfrm>
          <a:prstGeom prst="rect">
            <a:avLst/>
          </a:prstGeom>
          <a:noFill/>
          <a:ln>
            <a:noFill/>
          </a:ln>
        </p:spPr>
        <p:txBody>
          <a:bodyPr anchorCtr="0" anchor="t" bIns="91425" lIns="91425" rIns="91425" tIns="91425">
            <a:noAutofit/>
          </a:bodyPr>
          <a:lstStyle/>
          <a:p>
            <a:pPr lvl="0" rtl="0">
              <a:spcBef>
                <a:spcPts val="0"/>
              </a:spcBef>
              <a:buNone/>
            </a:pPr>
            <a:r>
              <a:rPr lang="en-US"/>
              <a:t>Amber Horvath</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txBox="1"/>
          <p:nvPr>
            <p:ph type="title"/>
          </p:nvPr>
        </p:nvSpPr>
        <p:spPr>
          <a:xfrm>
            <a:off x="685812" y="3019725"/>
            <a:ext cx="7772400" cy="1362000"/>
          </a:xfrm>
          <a:prstGeom prst="rect">
            <a:avLst/>
          </a:prstGeom>
        </p:spPr>
        <p:txBody>
          <a:bodyPr anchorCtr="0" anchor="t" bIns="91425" lIns="91425" rIns="91425" tIns="91425">
            <a:noAutofit/>
          </a:bodyPr>
          <a:lstStyle/>
          <a:p>
            <a:pPr lvl="0" rtl="0" algn="ctr">
              <a:spcBef>
                <a:spcPts val="0"/>
              </a:spcBef>
              <a:buNone/>
            </a:pPr>
            <a:r>
              <a:rPr b="0" lang="en-US"/>
              <a:t>5</a:t>
            </a:r>
            <a:r>
              <a:rPr b="0" lang="en-US"/>
              <a:t>.0 </a:t>
            </a:r>
            <a:r>
              <a:rPr b="0" lang="en-US"/>
              <a:t>Programmatics</a:t>
            </a:r>
          </a:p>
        </p:txBody>
      </p:sp>
      <p:sp>
        <p:nvSpPr>
          <p:cNvPr id="422" name="Shape 422"/>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rtl="0">
              <a:spcBef>
                <a:spcPts val="0"/>
              </a:spcBef>
              <a:buNone/>
            </a:pPr>
            <a:fld id="{00000000-1234-1234-1234-123412341234}" type="slidenum">
              <a:rPr lang="en-US"/>
              <a:t>‹#›</a:t>
            </a:fld>
          </a:p>
        </p:txBody>
      </p:sp>
      <p:sp>
        <p:nvSpPr>
          <p:cNvPr id="423" name="Shape 423"/>
          <p:cNvSpPr txBox="1"/>
          <p:nvPr/>
        </p:nvSpPr>
        <p:spPr>
          <a:xfrm>
            <a:off x="7467300" y="0"/>
            <a:ext cx="1011300" cy="311100"/>
          </a:xfrm>
          <a:prstGeom prst="rect">
            <a:avLst/>
          </a:prstGeom>
          <a:noFill/>
          <a:ln>
            <a:noFill/>
          </a:ln>
        </p:spPr>
        <p:txBody>
          <a:bodyPr anchorCtr="0" anchor="t" bIns="91425" lIns="91425" rIns="91425" tIns="91425">
            <a:noAutofit/>
          </a:bodyPr>
          <a:lstStyle/>
          <a:p>
            <a:pPr lvl="0" rtl="0">
              <a:spcBef>
                <a:spcPts val="0"/>
              </a:spcBef>
              <a:buNone/>
            </a:pPr>
            <a:r>
              <a:rPr lang="en-US"/>
              <a:t>Amber</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Budget</a:t>
            </a:r>
          </a:p>
        </p:txBody>
      </p:sp>
      <p:sp>
        <p:nvSpPr>
          <p:cNvPr id="429" name="Shape 429"/>
          <p:cNvSpPr txBox="1"/>
          <p:nvPr>
            <p:ph idx="12" type="sldNum"/>
          </p:nvPr>
        </p:nvSpPr>
        <p:spPr>
          <a:xfrm>
            <a:off x="6553200" y="6305550"/>
            <a:ext cx="2133599"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430" name="Shape 430"/>
          <p:cNvSpPr txBox="1"/>
          <p:nvPr/>
        </p:nvSpPr>
        <p:spPr>
          <a:xfrm>
            <a:off x="7405125" y="0"/>
            <a:ext cx="17387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Amber</a:t>
            </a:r>
          </a:p>
        </p:txBody>
      </p:sp>
      <p:graphicFrame>
        <p:nvGraphicFramePr>
          <p:cNvPr id="431" name="Shape 431"/>
          <p:cNvGraphicFramePr/>
          <p:nvPr/>
        </p:nvGraphicFramePr>
        <p:xfrm>
          <a:off x="1294725" y="1018775"/>
          <a:ext cx="3000000" cy="3000000"/>
        </p:xfrm>
        <a:graphic>
          <a:graphicData uri="http://schemas.openxmlformats.org/drawingml/2006/table">
            <a:tbl>
              <a:tblPr>
                <a:noFill/>
                <a:tableStyleId>{E76D8668-CF36-48E9-88CA-6EB7F2896628}</a:tableStyleId>
              </a:tblPr>
              <a:tblGrid>
                <a:gridCol w="1527600"/>
                <a:gridCol w="1527600"/>
                <a:gridCol w="1527600"/>
                <a:gridCol w="1527600"/>
              </a:tblGrid>
              <a:tr h="236700">
                <a:tc gridSpan="4">
                  <a:txBody>
                    <a:bodyPr>
                      <a:noAutofit/>
                    </a:bodyPr>
                    <a:lstStyle/>
                    <a:p>
                      <a:pPr indent="0" lvl="0" marL="0" marR="0" rtl="0" algn="ctr">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Budget Summary - 2/16/17</a:t>
                      </a:r>
                    </a:p>
                  </a:txBody>
                  <a:tcPr marT="19050" marB="19050" marR="28575" marL="28575" anchor="b"/>
                </a:tc>
                <a:tc hMerge="1"/>
                <a:tc hMerge="1"/>
                <a:tc hMerge="1"/>
              </a:tr>
              <a:tr h="236700">
                <a:tc>
                  <a:txBody>
                    <a:bodyPr>
                      <a:noAutofit/>
                    </a:bodyPr>
                    <a:lstStyle/>
                    <a:p>
                      <a:pPr indent="0" lvl="0" marL="0" marR="0" rtl="0" algn="ctr">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Sections</a:t>
                      </a:r>
                    </a:p>
                  </a:txBody>
                  <a:tcPr marT="19050" marB="19050" marR="28575" marL="28575" anchor="b"/>
                </a:tc>
                <a:tc>
                  <a:txBody>
                    <a:bodyPr>
                      <a:noAutofit/>
                    </a:bodyPr>
                    <a:lstStyle/>
                    <a:p>
                      <a:pPr indent="0" lvl="0" marL="0" marR="0" rtl="0" algn="ctr">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Budgeted</a:t>
                      </a:r>
                    </a:p>
                  </a:txBody>
                  <a:tcPr marT="19050" marB="19050" marR="28575" marL="28575" anchor="b"/>
                </a:tc>
                <a:tc>
                  <a:txBody>
                    <a:bodyPr>
                      <a:noAutofit/>
                    </a:bodyPr>
                    <a:lstStyle/>
                    <a:p>
                      <a:pPr indent="0" lvl="0" marL="0" marR="0" rtl="0" algn="ctr">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Spent</a:t>
                      </a:r>
                    </a:p>
                  </a:txBody>
                  <a:tcPr marT="19050" marB="19050" marR="28575" marL="28575" anchor="b"/>
                </a:tc>
                <a:tc>
                  <a:txBody>
                    <a:bodyPr>
                      <a:noAutofit/>
                    </a:bodyPr>
                    <a:lstStyle/>
                    <a:p>
                      <a:pPr indent="0" lvl="0" marL="0" marR="0" rtl="0" algn="ctr">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Remaining</a:t>
                      </a:r>
                    </a:p>
                  </a:txBody>
                  <a:tcPr marT="19050" marB="19050" marR="28575" marL="28575" anchor="b"/>
                </a:tc>
              </a:tr>
              <a:tr h="236700">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Motors</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$5,050.00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$1,312.50</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lang="en-US" sz="1200" u="none" cap="none" strike="noStrike">
                          <a:solidFill>
                            <a:srgbClr val="38761D"/>
                          </a:solidFill>
                          <a:latin typeface="Century"/>
                          <a:ea typeface="Century"/>
                          <a:cs typeface="Century"/>
                          <a:sym typeface="Century"/>
                        </a:rPr>
                        <a:t>$3,737.50</a:t>
                      </a:r>
                    </a:p>
                  </a:txBody>
                  <a:tcPr marT="19050" marB="19050" marR="28575" marL="28575" anchor="b"/>
                </a:tc>
              </a:tr>
              <a:tr h="372025">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Aluminum Stock</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$527.12</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$480.60</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lang="en-US" sz="1200" u="none" cap="none" strike="noStrike">
                          <a:solidFill>
                            <a:srgbClr val="38761D"/>
                          </a:solidFill>
                          <a:latin typeface="Century"/>
                          <a:ea typeface="Century"/>
                          <a:cs typeface="Century"/>
                          <a:sym typeface="Century"/>
                        </a:rPr>
                        <a:t>$46.52</a:t>
                      </a:r>
                    </a:p>
                  </a:txBody>
                  <a:tcPr marT="19050" marB="19050" marR="28575" marL="28575" anchor="b"/>
                </a:tc>
              </a:tr>
              <a:tr h="236700">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Camera</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$1,199.94</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$599.97</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lang="en-US" sz="1200" u="none" cap="none" strike="noStrike">
                          <a:solidFill>
                            <a:srgbClr val="38761D"/>
                          </a:solidFill>
                          <a:latin typeface="Century"/>
                          <a:ea typeface="Century"/>
                          <a:cs typeface="Century"/>
                          <a:sym typeface="Century"/>
                        </a:rPr>
                        <a:t>$599.97</a:t>
                      </a:r>
                    </a:p>
                  </a:txBody>
                  <a:tcPr marT="19050" marB="19050" marR="28575" marL="28575" anchor="b"/>
                </a:tc>
              </a:tr>
              <a:tr h="436975">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Purchased Components</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$557.18</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$702.71</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-$145.53</a:t>
                      </a:r>
                    </a:p>
                  </a:txBody>
                  <a:tcPr marT="19050" marB="19050" marR="28575" marL="28575" anchor="b"/>
                </a:tc>
              </a:tr>
              <a:tr h="236700">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PCB</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$250.00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lang="en-US" sz="1200" u="none" cap="none" strike="noStrike">
                          <a:solidFill>
                            <a:srgbClr val="38761D"/>
                          </a:solidFill>
                          <a:latin typeface="Century"/>
                          <a:ea typeface="Century"/>
                          <a:cs typeface="Century"/>
                          <a:sym typeface="Century"/>
                        </a:rPr>
                        <a:t>$250.00</a:t>
                      </a:r>
                    </a:p>
                  </a:txBody>
                  <a:tcPr marT="19050" marB="19050" marR="28575" marL="28575" anchor="b"/>
                </a:tc>
              </a:tr>
              <a:tr h="372025">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Manufacturing</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$500.00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lang="en-US" sz="1200" u="none" cap="none" strike="noStrike">
                          <a:solidFill>
                            <a:srgbClr val="38761D"/>
                          </a:solidFill>
                          <a:latin typeface="Century"/>
                          <a:ea typeface="Century"/>
                          <a:cs typeface="Century"/>
                          <a:sym typeface="Century"/>
                        </a:rPr>
                        <a:t>$500.00</a:t>
                      </a:r>
                    </a:p>
                  </a:txBody>
                  <a:tcPr marT="19050" marB="19050" marR="28575" marL="28575" anchor="b"/>
                </a:tc>
              </a:tr>
              <a:tr h="436975">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Electrical Components</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$373.05</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lang="en-US" sz="1200" u="none" cap="none" strike="noStrike">
                          <a:solidFill>
                            <a:srgbClr val="38761D"/>
                          </a:solidFill>
                          <a:latin typeface="Century"/>
                          <a:ea typeface="Century"/>
                          <a:cs typeface="Century"/>
                          <a:sym typeface="Century"/>
                        </a:rPr>
                        <a:t>$373.05</a:t>
                      </a:r>
                    </a:p>
                  </a:txBody>
                  <a:tcPr marT="19050" marB="19050" marR="28575" marL="28575" anchor="b"/>
                </a:tc>
              </a:tr>
              <a:tr h="236700">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Connectors</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$180.00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$242.60</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-$62.60</a:t>
                      </a:r>
                    </a:p>
                  </a:txBody>
                  <a:tcPr marT="19050" marB="19050" marR="28575" marL="28575" anchor="b"/>
                </a:tc>
              </a:tr>
              <a:tr h="372025">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Microcontrollers</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$55.00</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lang="en-US" sz="1200" u="none" cap="none" strike="noStrike">
                          <a:solidFill>
                            <a:srgbClr val="38761D"/>
                          </a:solidFill>
                          <a:latin typeface="Century"/>
                          <a:ea typeface="Century"/>
                          <a:cs typeface="Century"/>
                          <a:sym typeface="Century"/>
                        </a:rPr>
                        <a:t>$55.00</a:t>
                      </a:r>
                    </a:p>
                  </a:txBody>
                  <a:tcPr marT="19050" marB="19050" marR="28575" marL="28575" anchor="b"/>
                </a:tc>
              </a:tr>
              <a:tr h="236700">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Sensors</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$301.00</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$117.29</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lang="en-US" sz="1200" u="none" cap="none" strike="noStrike">
                          <a:solidFill>
                            <a:srgbClr val="38761D"/>
                          </a:solidFill>
                          <a:latin typeface="Century"/>
                          <a:ea typeface="Century"/>
                          <a:cs typeface="Century"/>
                          <a:sym typeface="Century"/>
                        </a:rPr>
                        <a:t>$183.71</a:t>
                      </a:r>
                    </a:p>
                  </a:txBody>
                  <a:tcPr marT="19050" marB="19050" marR="28575" marL="28575" anchor="b"/>
                </a:tc>
              </a:tr>
              <a:tr h="240325">
                <a:tc gridSpan="2">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sz="1400" u="none" cap="none" strike="noStrike"/>
                    </a:p>
                  </a:txBody>
                  <a:tcPr marT="19050" marB="19050" marR="28575" marL="28575" anchor="b"/>
                </a:tc>
                <a:tc hMerge="1"/>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sz="1200" u="none" cap="none" strike="noStrike">
                        <a:solidFill>
                          <a:srgbClr val="38761D"/>
                        </a:solidFill>
                        <a:latin typeface="Century"/>
                        <a:ea typeface="Century"/>
                        <a:cs typeface="Century"/>
                        <a:sym typeface="Century"/>
                      </a:endParaRPr>
                    </a:p>
                  </a:txBody>
                  <a:tcPr marT="19050" marB="19050" marR="28575" marL="28575" anchor="b"/>
                </a:tc>
                <a:tc>
                  <a:txBody>
                    <a:bodyPr>
                      <a:noAutofit/>
                    </a:bodyPr>
                    <a:lstStyle/>
                    <a:p>
                      <a:pPr indent="0" lvl="0" marL="0" marR="0" rtl="0" algn="l">
                        <a:lnSpc>
                          <a:spcPct val="100000"/>
                        </a:lnSpc>
                        <a:spcBef>
                          <a:spcPts val="0"/>
                        </a:spcBef>
                        <a:spcAft>
                          <a:spcPts val="0"/>
                        </a:spcAft>
                        <a:buClr>
                          <a:srgbClr val="000000"/>
                        </a:buClr>
                        <a:buSzPct val="25000"/>
                        <a:buFont typeface="Arial"/>
                        <a:buNone/>
                      </a:pPr>
                      <a:r>
                        <a:t/>
                      </a:r>
                      <a:endParaRPr sz="1200" u="none" cap="none" strike="noStrike">
                        <a:solidFill>
                          <a:srgbClr val="38761D"/>
                        </a:solidFill>
                        <a:latin typeface="Century"/>
                        <a:ea typeface="Century"/>
                        <a:cs typeface="Century"/>
                        <a:sym typeface="Century"/>
                      </a:endParaRPr>
                    </a:p>
                  </a:txBody>
                  <a:tcPr marT="19050" marB="19050" marR="28575" marL="28575" anchor="b"/>
                </a:tc>
              </a:tr>
              <a:tr h="236700">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Project Total</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$8,993.29</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b="1" lang="en-US" sz="1200" u="none" cap="none" strike="noStrike">
                          <a:solidFill>
                            <a:srgbClr val="FF0000"/>
                          </a:solidFill>
                          <a:latin typeface="Century"/>
                          <a:ea typeface="Century"/>
                          <a:cs typeface="Century"/>
                          <a:sym typeface="Century"/>
                        </a:rPr>
                        <a:t>$3,455.67</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b="1" lang="en-US" sz="1200" u="none" cap="none" strike="noStrike">
                          <a:solidFill>
                            <a:srgbClr val="38761D"/>
                          </a:solidFill>
                          <a:latin typeface="Century"/>
                          <a:ea typeface="Century"/>
                          <a:cs typeface="Century"/>
                          <a:sym typeface="Century"/>
                        </a:rPr>
                        <a:t>$5,537.62</a:t>
                      </a:r>
                    </a:p>
                  </a:txBody>
                  <a:tcPr marT="19050" marB="19050" marR="28575" marL="28575" anchor="b"/>
                </a:tc>
              </a:tr>
              <a:tr h="236700">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Lodging</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$6,000.00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$6,000.00</a:t>
                      </a:r>
                    </a:p>
                  </a:txBody>
                  <a:tcPr marT="19050" marB="19050" marR="28575" marL="28575" anchor="b"/>
                </a:tc>
              </a:tr>
              <a:tr h="236700">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Deposit</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$14,000.00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FF0000"/>
                        </a:buClr>
                        <a:buSzPct val="25000"/>
                        <a:buFont typeface="Century"/>
                        <a:buNone/>
                      </a:pPr>
                      <a:r>
                        <a:rPr lang="en-US" sz="1200" u="none" cap="none" strike="noStrike">
                          <a:solidFill>
                            <a:srgbClr val="FF0000"/>
                          </a:solidFill>
                          <a:latin typeface="Century"/>
                          <a:ea typeface="Century"/>
                          <a:cs typeface="Century"/>
                          <a:sym typeface="Century"/>
                        </a:rPr>
                        <a:t>$2,000.00</a:t>
                      </a:r>
                    </a:p>
                  </a:txBody>
                  <a:tcPr marT="19050" marB="19050" marR="28575" marL="28575" anchor="b"/>
                </a:tc>
                <a:tc>
                  <a:txBody>
                    <a:bodyPr>
                      <a:noAutofit/>
                    </a:bodyPr>
                    <a:lstStyle/>
                    <a:p>
                      <a:pPr indent="0" lvl="0" marL="0" marR="0" rtl="0" algn="r">
                        <a:lnSpc>
                          <a:spcPct val="115000"/>
                        </a:lnSpc>
                        <a:spcBef>
                          <a:spcPts val="0"/>
                        </a:spcBef>
                        <a:spcAft>
                          <a:spcPts val="0"/>
                        </a:spcAft>
                        <a:buClr>
                          <a:srgbClr val="38761D"/>
                        </a:buClr>
                        <a:buSzPct val="25000"/>
                        <a:buFont typeface="Century"/>
                        <a:buNone/>
                      </a:pPr>
                      <a:r>
                        <a:rPr lang="en-US" sz="1200" u="none" cap="none" strike="noStrike">
                          <a:solidFill>
                            <a:srgbClr val="38761D"/>
                          </a:solidFill>
                          <a:latin typeface="Century"/>
                          <a:ea typeface="Century"/>
                          <a:cs typeface="Century"/>
                          <a:sym typeface="Century"/>
                        </a:rPr>
                        <a:t>$12,000.00</a:t>
                      </a:r>
                    </a:p>
                  </a:txBody>
                  <a:tcPr marT="19050" marB="19050" marR="28575" marL="28575" anchor="b"/>
                </a:tc>
              </a:tr>
              <a:tr h="236700">
                <a:tc>
                  <a:txBody>
                    <a:bodyPr>
                      <a:noAutofit/>
                    </a:bodyPr>
                    <a:lstStyle/>
                    <a:p>
                      <a:pPr indent="0" lvl="0" marL="0" marR="0" rtl="0" algn="l">
                        <a:lnSpc>
                          <a:spcPct val="115000"/>
                        </a:lnSpc>
                        <a:spcBef>
                          <a:spcPts val="0"/>
                        </a:spcBef>
                        <a:spcAft>
                          <a:spcPts val="0"/>
                        </a:spcAft>
                        <a:buClr>
                          <a:srgbClr val="000000"/>
                        </a:buClr>
                        <a:buSzPct val="25000"/>
                        <a:buFont typeface="Century"/>
                        <a:buNone/>
                      </a:pPr>
                      <a:r>
                        <a:rPr lang="en-US" sz="1200" u="none" cap="none" strike="noStrike">
                          <a:latin typeface="Century"/>
                          <a:ea typeface="Century"/>
                          <a:cs typeface="Century"/>
                          <a:sym typeface="Century"/>
                        </a:rPr>
                        <a:t>Total</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$28,993.29</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$5,455.67</a:t>
                      </a:r>
                    </a:p>
                  </a:txBody>
                  <a:tcPr marT="19050" marB="19050" marR="28575" marL="28575" anchor="b"/>
                </a:tc>
                <a:tc>
                  <a:txBody>
                    <a:bodyPr>
                      <a:noAutofit/>
                    </a:bodyPr>
                    <a:lstStyle/>
                    <a:p>
                      <a:pPr indent="0" lvl="0" marL="0" marR="0" rtl="0" algn="r">
                        <a:lnSpc>
                          <a:spcPct val="115000"/>
                        </a:lnSpc>
                        <a:spcBef>
                          <a:spcPts val="0"/>
                        </a:spcBef>
                        <a:spcAft>
                          <a:spcPts val="0"/>
                        </a:spcAft>
                        <a:buClr>
                          <a:srgbClr val="000000"/>
                        </a:buClr>
                        <a:buSzPct val="25000"/>
                        <a:buFont typeface="Century"/>
                        <a:buNone/>
                      </a:pPr>
                      <a:r>
                        <a:rPr b="1" lang="en-US" sz="1200" u="none" cap="none" strike="noStrike">
                          <a:latin typeface="Century"/>
                          <a:ea typeface="Century"/>
                          <a:cs typeface="Century"/>
                          <a:sym typeface="Century"/>
                        </a:rPr>
                        <a:t>$23,537.62</a:t>
                      </a:r>
                    </a:p>
                  </a:txBody>
                  <a:tcPr marT="19050" marB="19050" marR="28575" marL="28575" anchor="b"/>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x="0" y="0"/>
          <a:ext cx="0" cy="0"/>
          <a:chOff x="0" y="0"/>
          <a:chExt cx="0" cy="0"/>
        </a:xfrm>
      </p:grpSpPr>
      <p:sp>
        <p:nvSpPr>
          <p:cNvPr id="436" name="Shape 436"/>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Organization Chart</a:t>
            </a:r>
          </a:p>
        </p:txBody>
      </p:sp>
      <p:sp>
        <p:nvSpPr>
          <p:cNvPr id="437" name="Shape 437"/>
          <p:cNvSpPr txBox="1"/>
          <p:nvPr>
            <p:ph idx="12" type="sldNum"/>
          </p:nvPr>
        </p:nvSpPr>
        <p:spPr>
          <a:xfrm>
            <a:off x="6553200" y="6305550"/>
            <a:ext cx="2133599"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438" name="Shape 438"/>
          <p:cNvSpPr txBox="1"/>
          <p:nvPr/>
        </p:nvSpPr>
        <p:spPr>
          <a:xfrm>
            <a:off x="7405125" y="0"/>
            <a:ext cx="17387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Michael</a:t>
            </a:r>
          </a:p>
        </p:txBody>
      </p:sp>
      <p:pic>
        <p:nvPicPr>
          <p:cNvPr id="439" name="Shape 439"/>
          <p:cNvPicPr preferRelativeResize="0"/>
          <p:nvPr/>
        </p:nvPicPr>
        <p:blipFill rotWithShape="1">
          <a:blip r:embed="rId3">
            <a:alphaModFix/>
          </a:blip>
          <a:srcRect b="0" l="0" r="0" t="0"/>
          <a:stretch/>
        </p:blipFill>
        <p:spPr>
          <a:xfrm>
            <a:off x="206452" y="3480089"/>
            <a:ext cx="2133599" cy="1558743"/>
          </a:xfrm>
          <a:prstGeom prst="rect">
            <a:avLst/>
          </a:prstGeom>
          <a:noFill/>
          <a:ln>
            <a:noFill/>
          </a:ln>
        </p:spPr>
      </p:pic>
      <p:pic>
        <p:nvPicPr>
          <p:cNvPr id="440" name="Shape 440"/>
          <p:cNvPicPr preferRelativeResize="0"/>
          <p:nvPr/>
        </p:nvPicPr>
        <p:blipFill rotWithShape="1">
          <a:blip r:embed="rId4">
            <a:alphaModFix/>
          </a:blip>
          <a:srcRect b="0" l="0" r="0" t="0"/>
          <a:stretch/>
        </p:blipFill>
        <p:spPr>
          <a:xfrm>
            <a:off x="2405625" y="3476664"/>
            <a:ext cx="2133599" cy="1558743"/>
          </a:xfrm>
          <a:prstGeom prst="rect">
            <a:avLst/>
          </a:prstGeom>
          <a:noFill/>
          <a:ln>
            <a:noFill/>
          </a:ln>
        </p:spPr>
      </p:pic>
      <p:pic>
        <p:nvPicPr>
          <p:cNvPr id="441" name="Shape 441"/>
          <p:cNvPicPr preferRelativeResize="0"/>
          <p:nvPr/>
        </p:nvPicPr>
        <p:blipFill rotWithShape="1">
          <a:blip r:embed="rId5">
            <a:alphaModFix/>
          </a:blip>
          <a:srcRect b="0" l="0" r="0" t="0"/>
          <a:stretch/>
        </p:blipFill>
        <p:spPr>
          <a:xfrm>
            <a:off x="6803952" y="3480087"/>
            <a:ext cx="2133599" cy="1558743"/>
          </a:xfrm>
          <a:prstGeom prst="rect">
            <a:avLst/>
          </a:prstGeom>
          <a:noFill/>
          <a:ln>
            <a:noFill/>
          </a:ln>
        </p:spPr>
      </p:pic>
      <p:pic>
        <p:nvPicPr>
          <p:cNvPr id="442" name="Shape 442"/>
          <p:cNvPicPr preferRelativeResize="0"/>
          <p:nvPr/>
        </p:nvPicPr>
        <p:blipFill rotWithShape="1">
          <a:blip r:embed="rId6">
            <a:alphaModFix/>
          </a:blip>
          <a:srcRect b="0" l="0" r="0" t="0"/>
          <a:stretch/>
        </p:blipFill>
        <p:spPr>
          <a:xfrm>
            <a:off x="4604789" y="3480089"/>
            <a:ext cx="2133599" cy="1558743"/>
          </a:xfrm>
          <a:prstGeom prst="rect">
            <a:avLst/>
          </a:prstGeom>
          <a:noFill/>
          <a:ln>
            <a:noFill/>
          </a:ln>
        </p:spPr>
      </p:pic>
      <p:pic>
        <p:nvPicPr>
          <p:cNvPr id="443" name="Shape 443"/>
          <p:cNvPicPr preferRelativeResize="0"/>
          <p:nvPr/>
        </p:nvPicPr>
        <p:blipFill rotWithShape="1">
          <a:blip r:embed="rId7">
            <a:alphaModFix/>
          </a:blip>
          <a:srcRect b="0" l="0" r="0" t="0"/>
          <a:stretch/>
        </p:blipFill>
        <p:spPr>
          <a:xfrm>
            <a:off x="3820462" y="2365586"/>
            <a:ext cx="1414025" cy="668649"/>
          </a:xfrm>
          <a:prstGeom prst="rect">
            <a:avLst/>
          </a:prstGeom>
          <a:noFill/>
          <a:ln>
            <a:noFill/>
          </a:ln>
        </p:spPr>
      </p:pic>
      <p:pic>
        <p:nvPicPr>
          <p:cNvPr id="444" name="Shape 444"/>
          <p:cNvPicPr preferRelativeResize="0"/>
          <p:nvPr/>
        </p:nvPicPr>
        <p:blipFill rotWithShape="1">
          <a:blip r:embed="rId8">
            <a:alphaModFix/>
          </a:blip>
          <a:srcRect b="0" l="0" r="0" t="0"/>
          <a:stretch/>
        </p:blipFill>
        <p:spPr>
          <a:xfrm>
            <a:off x="206458" y="1673821"/>
            <a:ext cx="2133599" cy="1008911"/>
          </a:xfrm>
          <a:prstGeom prst="rect">
            <a:avLst/>
          </a:prstGeom>
          <a:noFill/>
          <a:ln>
            <a:noFill/>
          </a:ln>
        </p:spPr>
      </p:pic>
      <p:cxnSp>
        <p:nvCxnSpPr>
          <p:cNvPr id="445" name="Shape 445"/>
          <p:cNvCxnSpPr>
            <a:stCxn id="439" idx="0"/>
            <a:endCxn id="443" idx="2"/>
          </p:cNvCxnSpPr>
          <p:nvPr/>
        </p:nvCxnSpPr>
        <p:spPr>
          <a:xfrm rot="-5400000">
            <a:off x="2677402" y="1630139"/>
            <a:ext cx="445800" cy="3254100"/>
          </a:xfrm>
          <a:prstGeom prst="bentConnector3">
            <a:avLst>
              <a:gd fmla="val 50006" name="adj1"/>
            </a:avLst>
          </a:prstGeom>
          <a:noFill/>
          <a:ln cap="flat" cmpd="sng" w="9525">
            <a:solidFill>
              <a:srgbClr val="000000"/>
            </a:solidFill>
            <a:prstDash val="solid"/>
            <a:round/>
            <a:headEnd len="med" w="med" type="none"/>
            <a:tailEnd len="med" w="med" type="none"/>
          </a:ln>
        </p:spPr>
      </p:cxnSp>
      <p:cxnSp>
        <p:nvCxnSpPr>
          <p:cNvPr id="446" name="Shape 446"/>
          <p:cNvCxnSpPr>
            <a:stCxn id="440" idx="0"/>
            <a:endCxn id="443" idx="2"/>
          </p:cNvCxnSpPr>
          <p:nvPr/>
        </p:nvCxnSpPr>
        <p:spPr>
          <a:xfrm rot="-5400000">
            <a:off x="3778725" y="2727864"/>
            <a:ext cx="442500" cy="1055100"/>
          </a:xfrm>
          <a:prstGeom prst="bentConnector3">
            <a:avLst>
              <a:gd fmla="val 49992" name="adj1"/>
            </a:avLst>
          </a:prstGeom>
          <a:noFill/>
          <a:ln cap="flat" cmpd="sng" w="9525">
            <a:solidFill>
              <a:srgbClr val="000000"/>
            </a:solidFill>
            <a:prstDash val="solid"/>
            <a:round/>
            <a:headEnd len="med" w="med" type="none"/>
            <a:tailEnd len="med" w="med" type="none"/>
          </a:ln>
        </p:spPr>
      </p:cxnSp>
      <p:cxnSp>
        <p:nvCxnSpPr>
          <p:cNvPr id="447" name="Shape 447"/>
          <p:cNvCxnSpPr>
            <a:stCxn id="442" idx="0"/>
            <a:endCxn id="443" idx="2"/>
          </p:cNvCxnSpPr>
          <p:nvPr/>
        </p:nvCxnSpPr>
        <p:spPr>
          <a:xfrm flipH="1" rot="5400000">
            <a:off x="4876589" y="2685089"/>
            <a:ext cx="445800" cy="1144200"/>
          </a:xfrm>
          <a:prstGeom prst="bentConnector3">
            <a:avLst>
              <a:gd fmla="val 50006" name="adj1"/>
            </a:avLst>
          </a:prstGeom>
          <a:noFill/>
          <a:ln cap="flat" cmpd="sng" w="9525">
            <a:solidFill>
              <a:srgbClr val="000000"/>
            </a:solidFill>
            <a:prstDash val="solid"/>
            <a:round/>
            <a:headEnd len="med" w="med" type="none"/>
            <a:tailEnd len="med" w="med" type="none"/>
          </a:ln>
        </p:spPr>
      </p:cxnSp>
      <p:cxnSp>
        <p:nvCxnSpPr>
          <p:cNvPr id="448" name="Shape 448"/>
          <p:cNvCxnSpPr>
            <a:stCxn id="441" idx="0"/>
            <a:endCxn id="443" idx="2"/>
          </p:cNvCxnSpPr>
          <p:nvPr/>
        </p:nvCxnSpPr>
        <p:spPr>
          <a:xfrm flipH="1" rot="5400000">
            <a:off x="5976252" y="1585587"/>
            <a:ext cx="445800" cy="3343200"/>
          </a:xfrm>
          <a:prstGeom prst="bentConnector3">
            <a:avLst>
              <a:gd fmla="val 50006" name="adj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Team Picture</a:t>
            </a:r>
          </a:p>
        </p:txBody>
      </p:sp>
      <p:sp>
        <p:nvSpPr>
          <p:cNvPr id="454" name="Shape 454"/>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455" name="Shape 455"/>
          <p:cNvSpPr txBox="1"/>
          <p:nvPr/>
        </p:nvSpPr>
        <p:spPr>
          <a:xfrm>
            <a:off x="7405125" y="0"/>
            <a:ext cx="17387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Michael</a:t>
            </a:r>
          </a:p>
        </p:txBody>
      </p:sp>
      <p:pic>
        <p:nvPicPr>
          <p:cNvPr id="456" name="Shape 456"/>
          <p:cNvPicPr preferRelativeResize="0"/>
          <p:nvPr/>
        </p:nvPicPr>
        <p:blipFill rotWithShape="1">
          <a:blip r:embed="rId3">
            <a:alphaModFix/>
          </a:blip>
          <a:srcRect b="0" l="0" r="0" t="0"/>
          <a:stretch/>
        </p:blipFill>
        <p:spPr>
          <a:xfrm>
            <a:off x="106586" y="1124450"/>
            <a:ext cx="7547975" cy="5031972"/>
          </a:xfrm>
          <a:prstGeom prst="rect">
            <a:avLst/>
          </a:prstGeom>
          <a:noFill/>
          <a:ln>
            <a:noFill/>
          </a:ln>
        </p:spPr>
      </p:pic>
      <p:sp>
        <p:nvSpPr>
          <p:cNvPr id="457" name="Shape 457"/>
          <p:cNvSpPr txBox="1"/>
          <p:nvPr/>
        </p:nvSpPr>
        <p:spPr>
          <a:xfrm>
            <a:off x="7654575" y="1124450"/>
            <a:ext cx="1489499" cy="5031899"/>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Clr>
                <a:srgbClr val="000000"/>
              </a:buClr>
              <a:buSzPct val="25000"/>
              <a:buFont typeface="Arial"/>
              <a:buNone/>
            </a:pPr>
            <a:r>
              <a:rPr b="0" i="0" lang="en-US" sz="1400" u="sng" cap="none" strike="noStrike">
                <a:solidFill>
                  <a:srgbClr val="000000"/>
                </a:solidFill>
                <a:latin typeface="Arial"/>
                <a:ea typeface="Arial"/>
                <a:cs typeface="Arial"/>
                <a:sym typeface="Arial"/>
              </a:rPr>
              <a:t>Left to Right:</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Ian Finn</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Nancy Squires</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Jon Hardman</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Cole Morgan</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Sam Lundeen</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Subret Aryal</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Amber Horvath</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Mike Polander</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Brett Moffatt</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Devin Wyckoff</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Mike Humphrey</a:t>
            </a:r>
          </a:p>
          <a:p>
            <a:pPr indent="0" lvl="0" marL="0" marR="0" rtl="0" algn="l">
              <a:lnSpc>
                <a:spcPct val="15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Huy Nguyen</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2" name="Shape 462"/>
        <p:cNvGrpSpPr/>
        <p:nvPr/>
      </p:nvGrpSpPr>
      <p:grpSpPr>
        <a:xfrm>
          <a:off x="0" y="0"/>
          <a:ext cx="0" cy="0"/>
          <a:chOff x="0" y="0"/>
          <a:chExt cx="0" cy="0"/>
        </a:xfrm>
      </p:grpSpPr>
      <p:sp>
        <p:nvSpPr>
          <p:cNvPr id="463" name="Shape 463"/>
          <p:cNvSpPr txBox="1"/>
          <p:nvPr>
            <p:ph type="title"/>
          </p:nvPr>
        </p:nvSpPr>
        <p:spPr>
          <a:xfrm>
            <a:off x="0" y="76200"/>
            <a:ext cx="8229600" cy="1143000"/>
          </a:xfrm>
          <a:prstGeom prst="rect">
            <a:avLst/>
          </a:prstGeom>
        </p:spPr>
        <p:txBody>
          <a:bodyPr anchorCtr="0" anchor="ctr" bIns="91425" lIns="91425" rIns="91425" tIns="91425">
            <a:noAutofit/>
          </a:bodyPr>
          <a:lstStyle/>
          <a:p>
            <a:pPr lvl="0">
              <a:spcBef>
                <a:spcPts val="0"/>
              </a:spcBef>
              <a:buNone/>
            </a:pPr>
            <a:r>
              <a:rPr lang="en-US"/>
              <a:t>Citations</a:t>
            </a:r>
          </a:p>
        </p:txBody>
      </p:sp>
      <p:sp>
        <p:nvSpPr>
          <p:cNvPr id="464" name="Shape 464"/>
          <p:cNvSpPr txBox="1"/>
          <p:nvPr>
            <p:ph idx="1" type="body"/>
          </p:nvPr>
        </p:nvSpPr>
        <p:spPr>
          <a:xfrm>
            <a:off x="0" y="1341437"/>
            <a:ext cx="8229600" cy="4526100"/>
          </a:xfrm>
          <a:prstGeom prst="rect">
            <a:avLst/>
          </a:prstGeom>
        </p:spPr>
        <p:txBody>
          <a:bodyPr anchorCtr="0" anchor="t" bIns="91425" lIns="91425" rIns="91425" tIns="91425">
            <a:noAutofit/>
          </a:bodyPr>
          <a:lstStyle/>
          <a:p>
            <a:pPr lvl="0">
              <a:spcBef>
                <a:spcPts val="0"/>
              </a:spcBef>
              <a:buNone/>
            </a:pPr>
            <a:r>
              <a:rPr lang="en-US" sz="1200"/>
              <a:t>[1] </a:t>
            </a:r>
            <a:r>
              <a:rPr lang="en-US" sz="1100">
                <a:latin typeface="Arial"/>
                <a:ea typeface="Arial"/>
                <a:cs typeface="Arial"/>
                <a:sym typeface="Arial"/>
              </a:rPr>
              <a:t>S. Bhattacharya, </a:t>
            </a:r>
            <a:r>
              <a:rPr i="1" lang="en-US" sz="1100">
                <a:latin typeface="Arial"/>
                <a:ea typeface="Arial"/>
                <a:cs typeface="Arial"/>
                <a:sym typeface="Arial"/>
              </a:rPr>
              <a:t>A Star Progress Animation</a:t>
            </a:r>
            <a:r>
              <a:rPr lang="en-US" sz="1100">
                <a:latin typeface="Arial"/>
                <a:ea typeface="Arial"/>
                <a:cs typeface="Arial"/>
                <a:sym typeface="Arial"/>
              </a:rPr>
              <a:t>. 2011.</a:t>
            </a:r>
          </a:p>
          <a:p>
            <a:pPr lvl="0">
              <a:spcBef>
                <a:spcPts val="0"/>
              </a:spcBef>
              <a:buNone/>
            </a:pPr>
            <a:r>
              <a:rPr lang="en-US" sz="1200">
                <a:latin typeface="Arial"/>
                <a:ea typeface="Arial"/>
                <a:cs typeface="Arial"/>
                <a:sym typeface="Arial"/>
              </a:rPr>
              <a:t>[2] </a:t>
            </a:r>
            <a:r>
              <a:rPr lang="en-US" sz="1100">
                <a:latin typeface="Arial"/>
                <a:ea typeface="Arial"/>
                <a:cs typeface="Arial"/>
                <a:sym typeface="Arial"/>
              </a:rPr>
              <a:t>"A* search algorithm", </a:t>
            </a:r>
            <a:r>
              <a:rPr i="1" lang="en-US" sz="1100">
                <a:latin typeface="Arial"/>
                <a:ea typeface="Arial"/>
                <a:cs typeface="Arial"/>
                <a:sym typeface="Arial"/>
              </a:rPr>
              <a:t>En.wikipedia.org</a:t>
            </a:r>
            <a:r>
              <a:rPr lang="en-US" sz="1100">
                <a:latin typeface="Arial"/>
                <a:ea typeface="Arial"/>
                <a:cs typeface="Arial"/>
                <a:sym typeface="Arial"/>
              </a:rPr>
              <a:t>, 2017. [Online]. Available: https://en.wikipedia.org/wiki/A*_search_algorithm#Pseudocode. [Accessed: 21- Feb- 2017].</a:t>
            </a:r>
          </a:p>
        </p:txBody>
      </p:sp>
      <p:sp>
        <p:nvSpPr>
          <p:cNvPr id="465" name="Shape 465"/>
          <p:cNvSpPr txBox="1"/>
          <p:nvPr>
            <p:ph idx="12" type="sldNum"/>
          </p:nvPr>
        </p:nvSpPr>
        <p:spPr>
          <a:xfrm>
            <a:off x="6553200" y="6305550"/>
            <a:ext cx="2133600" cy="476100"/>
          </a:xfrm>
          <a:prstGeom prst="rect">
            <a:avLst/>
          </a:prstGeom>
        </p:spPr>
        <p:txBody>
          <a:bodyPr anchorCtr="0" anchor="t" bIns="45700" lIns="91425" rIns="91425" tIns="45700">
            <a:noAutofit/>
          </a:bodyPr>
          <a:lstStyle/>
          <a:p>
            <a:pPr lvl="0">
              <a:spcBef>
                <a:spcPts val="0"/>
              </a:spcBef>
              <a:buClr>
                <a:schemeClr val="dk1"/>
              </a:buClr>
              <a:buSzPct val="25000"/>
              <a:buFont typeface="Century"/>
              <a:buNone/>
            </a:pPr>
            <a:fld id="{00000000-1234-1234-1234-123412341234}" type="slidenum">
              <a:rPr lang="en-US"/>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Success Criteria:</a:t>
            </a:r>
          </a:p>
        </p:txBody>
      </p:sp>
      <p:sp>
        <p:nvSpPr>
          <p:cNvPr id="134" name="Shape 134"/>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135" name="Shape 135"/>
          <p:cNvSpPr txBox="1"/>
          <p:nvPr/>
        </p:nvSpPr>
        <p:spPr>
          <a:xfrm>
            <a:off x="0" y="1129687"/>
            <a:ext cx="8229600" cy="28497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r>
              <a:rPr b="0" i="0" lang="en-US" sz="2000" u="none" cap="none" strike="noStrike">
                <a:solidFill>
                  <a:schemeClr val="dk1"/>
                </a:solidFill>
                <a:latin typeface="Century"/>
                <a:ea typeface="Century"/>
                <a:cs typeface="Century"/>
                <a:sym typeface="Century"/>
              </a:rPr>
              <a:t>Minimum Success Criteria:</a:t>
            </a:r>
          </a:p>
          <a:p>
            <a:pPr indent="-355600" lvl="0" marL="457200" marR="0" rtl="0" algn="l">
              <a:lnSpc>
                <a:spcPct val="100000"/>
              </a:lnSpc>
              <a:spcBef>
                <a:spcPts val="500"/>
              </a:spcBef>
              <a:spcAft>
                <a:spcPts val="0"/>
              </a:spcAft>
              <a:buClr>
                <a:schemeClr val="dk1"/>
              </a:buClr>
              <a:buSzPct val="100000"/>
              <a:buFont typeface="Century"/>
              <a:buChar char="●"/>
            </a:pPr>
            <a:r>
              <a:rPr b="0" i="0" lang="en-US" sz="2000" u="none" cap="none" strike="noStrike">
                <a:solidFill>
                  <a:schemeClr val="dk1"/>
                </a:solidFill>
                <a:latin typeface="Century"/>
                <a:ea typeface="Century"/>
                <a:cs typeface="Century"/>
                <a:sym typeface="Century"/>
              </a:rPr>
              <a:t>The arm assembly body shall deploy and a video sweep is successfully recorded.</a:t>
            </a:r>
          </a:p>
          <a:p>
            <a:pPr indent="-355600" lvl="0" marL="457200" marR="0" rtl="0" algn="l">
              <a:lnSpc>
                <a:spcPct val="100000"/>
              </a:lnSpc>
              <a:spcBef>
                <a:spcPts val="500"/>
              </a:spcBef>
              <a:spcAft>
                <a:spcPts val="0"/>
              </a:spcAft>
              <a:buClr>
                <a:schemeClr val="dk1"/>
              </a:buClr>
              <a:buSzPct val="100000"/>
              <a:buFont typeface="Century"/>
              <a:buChar char="●"/>
            </a:pPr>
            <a:r>
              <a:rPr b="0" i="0" lang="en-US" sz="2000" u="none" cap="none" strike="noStrike">
                <a:solidFill>
                  <a:schemeClr val="dk1"/>
                </a:solidFill>
                <a:latin typeface="Century"/>
                <a:ea typeface="Century"/>
                <a:cs typeface="Century"/>
                <a:sym typeface="Century"/>
              </a:rPr>
              <a:t>The arm assembly body shall be fully retracted after data collection.</a:t>
            </a:r>
          </a:p>
          <a:p>
            <a:pPr indent="0" lvl="0" marL="0" marR="0" rtl="0" algn="l">
              <a:lnSpc>
                <a:spcPct val="100000"/>
              </a:lnSpc>
              <a:spcBef>
                <a:spcPts val="200"/>
              </a:spcBef>
              <a:spcAft>
                <a:spcPts val="0"/>
              </a:spcAft>
              <a:buClr>
                <a:schemeClr val="dk1"/>
              </a:buClr>
              <a:buFont typeface="Arial"/>
              <a:buNone/>
            </a:pPr>
            <a:r>
              <a:t/>
            </a:r>
            <a:endParaRPr b="0" i="0" sz="2000" u="none" cap="none" strike="noStrike">
              <a:solidFill>
                <a:schemeClr val="dk1"/>
              </a:solidFill>
              <a:latin typeface="Century"/>
              <a:ea typeface="Century"/>
              <a:cs typeface="Century"/>
              <a:sym typeface="Century"/>
            </a:endParaRPr>
          </a:p>
          <a:p>
            <a:pPr indent="0" lvl="0" marL="0" marR="0" rtl="0" algn="l">
              <a:lnSpc>
                <a:spcPct val="100000"/>
              </a:lnSpc>
              <a:spcBef>
                <a:spcPts val="500"/>
              </a:spcBef>
              <a:spcAft>
                <a:spcPts val="0"/>
              </a:spcAft>
              <a:buClr>
                <a:schemeClr val="dk1"/>
              </a:buClr>
              <a:buSzPct val="25000"/>
              <a:buFont typeface="Arial"/>
              <a:buNone/>
            </a:pPr>
            <a:r>
              <a:rPr b="0" i="0" lang="en-US" sz="2000" u="none" cap="none" strike="noStrike">
                <a:solidFill>
                  <a:schemeClr val="dk1"/>
                </a:solidFill>
                <a:latin typeface="Century"/>
                <a:ea typeface="Century"/>
                <a:cs typeface="Century"/>
                <a:sym typeface="Century"/>
              </a:rPr>
              <a:t>Comprehensive Success Criteria:</a:t>
            </a:r>
          </a:p>
          <a:p>
            <a:pPr indent="-355600" lvl="0" marL="457200" marR="0" rtl="0" algn="l">
              <a:lnSpc>
                <a:spcPct val="100000"/>
              </a:lnSpc>
              <a:spcBef>
                <a:spcPts val="500"/>
              </a:spcBef>
              <a:spcAft>
                <a:spcPts val="0"/>
              </a:spcAft>
              <a:buClr>
                <a:schemeClr val="dk1"/>
              </a:buClr>
              <a:buSzPct val="100000"/>
              <a:buFont typeface="Century"/>
              <a:buChar char="●"/>
            </a:pPr>
            <a:r>
              <a:rPr b="0" i="0" lang="en-US" sz="2000" u="none" cap="none" strike="noStrike">
                <a:solidFill>
                  <a:schemeClr val="dk1"/>
                </a:solidFill>
                <a:latin typeface="Century"/>
                <a:ea typeface="Century"/>
                <a:cs typeface="Century"/>
                <a:sym typeface="Century"/>
              </a:rPr>
              <a:t>The arm assembly body shall deploy and a video sweep is successfully recorded.</a:t>
            </a:r>
          </a:p>
          <a:p>
            <a:pPr indent="-355600" lvl="0" marL="457200" marR="0" rtl="0" algn="l">
              <a:lnSpc>
                <a:spcPct val="100000"/>
              </a:lnSpc>
              <a:spcBef>
                <a:spcPts val="500"/>
              </a:spcBef>
              <a:spcAft>
                <a:spcPts val="0"/>
              </a:spcAft>
              <a:buClr>
                <a:schemeClr val="dk1"/>
              </a:buClr>
              <a:buSzPct val="100000"/>
              <a:buFont typeface="Century"/>
              <a:buChar char="●"/>
            </a:pPr>
            <a:r>
              <a:rPr b="0" i="0" lang="en-US" sz="2000" u="none" cap="none" strike="noStrike">
                <a:solidFill>
                  <a:schemeClr val="dk1"/>
                </a:solidFill>
                <a:latin typeface="Century"/>
                <a:ea typeface="Century"/>
                <a:cs typeface="Century"/>
                <a:sym typeface="Century"/>
              </a:rPr>
              <a:t>The arm shall make contact with predetermined targets around the payload.</a:t>
            </a:r>
          </a:p>
          <a:p>
            <a:pPr indent="-355600" lvl="0" marL="457200" marR="0" rtl="0" algn="l">
              <a:lnSpc>
                <a:spcPct val="100000"/>
              </a:lnSpc>
              <a:spcBef>
                <a:spcPts val="500"/>
              </a:spcBef>
              <a:spcAft>
                <a:spcPts val="0"/>
              </a:spcAft>
              <a:buClr>
                <a:schemeClr val="dk1"/>
              </a:buClr>
              <a:buSzPct val="100000"/>
              <a:buFont typeface="Century"/>
              <a:buChar char="●"/>
            </a:pPr>
            <a:r>
              <a:rPr b="0" i="0" lang="en-US" sz="2000" u="none" cap="none" strike="noStrike">
                <a:solidFill>
                  <a:schemeClr val="dk1"/>
                </a:solidFill>
                <a:latin typeface="Century"/>
                <a:ea typeface="Century"/>
                <a:cs typeface="Century"/>
                <a:sym typeface="Century"/>
              </a:rPr>
              <a:t>The camera shall record all instances of contact between the arm and the targets.</a:t>
            </a:r>
          </a:p>
          <a:p>
            <a:pPr indent="-355600" lvl="0" marL="457200" marR="0" rtl="0" algn="l">
              <a:lnSpc>
                <a:spcPct val="100000"/>
              </a:lnSpc>
              <a:spcBef>
                <a:spcPts val="500"/>
              </a:spcBef>
              <a:spcAft>
                <a:spcPts val="0"/>
              </a:spcAft>
              <a:buClr>
                <a:schemeClr val="dk1"/>
              </a:buClr>
              <a:buSzPct val="100000"/>
              <a:buFont typeface="Century"/>
              <a:buChar char="●"/>
            </a:pPr>
            <a:r>
              <a:rPr b="0" i="0" lang="en-US" sz="2000" u="none" cap="none" strike="noStrike">
                <a:solidFill>
                  <a:schemeClr val="dk1"/>
                </a:solidFill>
                <a:latin typeface="Century"/>
                <a:ea typeface="Century"/>
                <a:cs typeface="Century"/>
                <a:sym typeface="Century"/>
              </a:rPr>
              <a:t>The arm assembly body shall be fully retracted after data collection.</a:t>
            </a:r>
          </a:p>
        </p:txBody>
      </p:sp>
      <p:sp>
        <p:nvSpPr>
          <p:cNvPr id="136" name="Shape 136"/>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Michael</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Concept of Operations</a:t>
            </a:r>
          </a:p>
        </p:txBody>
      </p:sp>
      <p:sp>
        <p:nvSpPr>
          <p:cNvPr id="142" name="Shape 142"/>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143" name="Shape 143"/>
          <p:cNvSpPr txBox="1"/>
          <p:nvPr>
            <p:ph idx="1" type="body"/>
          </p:nvPr>
        </p:nvSpPr>
        <p:spPr>
          <a:xfrm>
            <a:off x="0" y="1341437"/>
            <a:ext cx="8229600" cy="4526100"/>
          </a:xfrm>
          <a:prstGeom prst="rect">
            <a:avLst/>
          </a:prstGeom>
          <a:noFill/>
          <a:ln>
            <a:noFill/>
          </a:ln>
        </p:spPr>
        <p:txBody>
          <a:bodyPr anchorCtr="0" anchor="t" bIns="45700" lIns="91425" rIns="91425" tIns="45700">
            <a:noAutofit/>
          </a:bodyPr>
          <a:lstStyle/>
          <a:p>
            <a:pPr indent="12700" lvl="0" marL="342900" marR="0" rtl="0" algn="l">
              <a:lnSpc>
                <a:spcPct val="100000"/>
              </a:lnSpc>
              <a:spcBef>
                <a:spcPts val="0"/>
              </a:spcBef>
              <a:spcAft>
                <a:spcPts val="0"/>
              </a:spcAft>
              <a:buClr>
                <a:schemeClr val="dk1"/>
              </a:buClr>
              <a:buSzPct val="100000"/>
              <a:buFont typeface="Century"/>
              <a:buAutoNum type="arabicPeriod"/>
            </a:pPr>
            <a:r>
              <a:rPr b="1" i="0" lang="en-US" sz="1800" u="none" cap="none" strike="noStrike">
                <a:solidFill>
                  <a:schemeClr val="dk1"/>
                </a:solidFill>
                <a:latin typeface="Century"/>
                <a:ea typeface="Century"/>
                <a:cs typeface="Century"/>
                <a:sym typeface="Century"/>
              </a:rPr>
              <a:t>Launch</a:t>
            </a:r>
            <a:r>
              <a:rPr b="0" i="0" lang="en-US" sz="1800" u="none" cap="none" strike="noStrike">
                <a:solidFill>
                  <a:schemeClr val="dk1"/>
                </a:solidFill>
                <a:latin typeface="Century"/>
                <a:ea typeface="Century"/>
                <a:cs typeface="Century"/>
                <a:sym typeface="Century"/>
              </a:rPr>
              <a:t>: The payload will stay dormant for launch and the journey to apogee</a:t>
            </a:r>
          </a:p>
          <a:p>
            <a:pPr indent="12700" lvl="0" marL="342900" marR="0" rtl="0" algn="l">
              <a:lnSpc>
                <a:spcPct val="100000"/>
              </a:lnSpc>
              <a:spcBef>
                <a:spcPts val="560"/>
              </a:spcBef>
              <a:spcAft>
                <a:spcPts val="0"/>
              </a:spcAft>
              <a:buClr>
                <a:schemeClr val="dk1"/>
              </a:buClr>
              <a:buSzPct val="100000"/>
              <a:buFont typeface="Century"/>
              <a:buAutoNum type="arabicPeriod"/>
            </a:pPr>
            <a:r>
              <a:rPr b="1" i="0" lang="en-US" sz="1800" u="none" cap="none" strike="noStrike">
                <a:solidFill>
                  <a:schemeClr val="dk1"/>
                </a:solidFill>
                <a:latin typeface="Century"/>
                <a:ea typeface="Century"/>
                <a:cs typeface="Century"/>
                <a:sym typeface="Century"/>
              </a:rPr>
              <a:t>Microgravity</a:t>
            </a:r>
            <a:r>
              <a:rPr b="0" i="0" lang="en-US" sz="1800" u="none" cap="none" strike="noStrike">
                <a:solidFill>
                  <a:schemeClr val="dk1"/>
                </a:solidFill>
                <a:latin typeface="Century"/>
                <a:ea typeface="Century"/>
                <a:cs typeface="Century"/>
                <a:sym typeface="Century"/>
              </a:rPr>
              <a:t>: After the rocket completes despin, the arm assembly body will extend out of the rocket and perform its demonstration.</a:t>
            </a:r>
          </a:p>
          <a:p>
            <a:pPr indent="-342900" lvl="0" marL="914400" marR="0" rtl="0" algn="l">
              <a:lnSpc>
                <a:spcPct val="100000"/>
              </a:lnSpc>
              <a:spcBef>
                <a:spcPts val="0"/>
              </a:spcBef>
              <a:spcAft>
                <a:spcPts val="0"/>
              </a:spcAft>
              <a:buClr>
                <a:schemeClr val="dk1"/>
              </a:buClr>
              <a:buSzPct val="100000"/>
              <a:buFont typeface="Century"/>
              <a:buAutoNum type="alphaLcPeriod"/>
            </a:pPr>
            <a:r>
              <a:rPr b="0" i="0" lang="en-US" sz="1800" u="none" cap="none" strike="noStrike">
                <a:solidFill>
                  <a:schemeClr val="dk1"/>
                </a:solidFill>
                <a:latin typeface="Century"/>
                <a:ea typeface="Century"/>
                <a:cs typeface="Century"/>
                <a:sym typeface="Century"/>
              </a:rPr>
              <a:t>After the arm assembly body is fully extended outwards, the camera will perform sweeping shot of the surrounding space.</a:t>
            </a:r>
          </a:p>
          <a:p>
            <a:pPr indent="-342900" lvl="0" marL="914400" marR="0" rtl="0" algn="l">
              <a:lnSpc>
                <a:spcPct val="100000"/>
              </a:lnSpc>
              <a:spcBef>
                <a:spcPts val="0"/>
              </a:spcBef>
              <a:spcAft>
                <a:spcPts val="0"/>
              </a:spcAft>
              <a:buClr>
                <a:schemeClr val="dk1"/>
              </a:buClr>
              <a:buSzPct val="100000"/>
              <a:buFont typeface="Century"/>
              <a:buAutoNum type="alphaLcPeriod"/>
            </a:pPr>
            <a:r>
              <a:rPr b="0" i="0" lang="en-US" sz="1800" u="none" cap="none" strike="noStrike">
                <a:solidFill>
                  <a:schemeClr val="dk1"/>
                </a:solidFill>
                <a:latin typeface="Century"/>
                <a:ea typeface="Century"/>
                <a:cs typeface="Century"/>
                <a:sym typeface="Century"/>
              </a:rPr>
              <a:t>The arm will maneuver towards the target to make contact.</a:t>
            </a:r>
          </a:p>
          <a:p>
            <a:pPr indent="-342900" lvl="0" marL="914400" marR="0" rtl="0" algn="l">
              <a:lnSpc>
                <a:spcPct val="100000"/>
              </a:lnSpc>
              <a:spcBef>
                <a:spcPts val="0"/>
              </a:spcBef>
              <a:spcAft>
                <a:spcPts val="0"/>
              </a:spcAft>
              <a:buClr>
                <a:schemeClr val="dk1"/>
              </a:buClr>
              <a:buSzPct val="100000"/>
              <a:buFont typeface="Century"/>
              <a:buAutoNum type="alphaLcPeriod"/>
            </a:pPr>
            <a:r>
              <a:rPr b="0" i="0" lang="en-US" sz="1800" u="none" cap="none" strike="noStrike">
                <a:solidFill>
                  <a:schemeClr val="dk1"/>
                </a:solidFill>
                <a:latin typeface="Century"/>
                <a:ea typeface="Century"/>
                <a:cs typeface="Century"/>
                <a:sym typeface="Century"/>
              </a:rPr>
              <a:t>Contact will be confirmed when a sensor registers an appropriate amount of force.</a:t>
            </a:r>
          </a:p>
          <a:p>
            <a:pPr indent="-342900" lvl="0" marL="914400" marR="0" rtl="0" algn="l">
              <a:lnSpc>
                <a:spcPct val="100000"/>
              </a:lnSpc>
              <a:spcBef>
                <a:spcPts val="0"/>
              </a:spcBef>
              <a:spcAft>
                <a:spcPts val="0"/>
              </a:spcAft>
              <a:buClr>
                <a:schemeClr val="dk1"/>
              </a:buClr>
              <a:buSzPct val="100000"/>
              <a:buFont typeface="Century"/>
              <a:buAutoNum type="alphaLcPeriod"/>
            </a:pPr>
            <a:r>
              <a:rPr b="0" i="0" lang="en-US" sz="1800" u="none" cap="none" strike="noStrike">
                <a:solidFill>
                  <a:schemeClr val="dk1"/>
                </a:solidFill>
                <a:latin typeface="Century"/>
                <a:ea typeface="Century"/>
                <a:cs typeface="Century"/>
                <a:sym typeface="Century"/>
              </a:rPr>
              <a:t>Previous steps will be repeated until contact has been made with each target</a:t>
            </a:r>
          </a:p>
          <a:p>
            <a:pPr indent="12700" lvl="0" marL="342900" marR="0" rtl="0" algn="l">
              <a:lnSpc>
                <a:spcPct val="100000"/>
              </a:lnSpc>
              <a:spcBef>
                <a:spcPts val="560"/>
              </a:spcBef>
              <a:spcAft>
                <a:spcPts val="0"/>
              </a:spcAft>
              <a:buClr>
                <a:schemeClr val="dk1"/>
              </a:buClr>
              <a:buSzPct val="100000"/>
              <a:buFont typeface="Century"/>
              <a:buAutoNum type="arabicPeriod" startAt="3"/>
            </a:pPr>
            <a:r>
              <a:rPr b="1" i="0" lang="en-US" sz="1800" u="none" cap="none" strike="noStrike">
                <a:solidFill>
                  <a:schemeClr val="dk1"/>
                </a:solidFill>
                <a:latin typeface="Century"/>
                <a:ea typeface="Century"/>
                <a:cs typeface="Century"/>
                <a:sym typeface="Century"/>
              </a:rPr>
              <a:t>Descent</a:t>
            </a:r>
            <a:r>
              <a:rPr b="0" i="0" lang="en-US" sz="1800" u="none" cap="none" strike="noStrike">
                <a:solidFill>
                  <a:schemeClr val="dk1"/>
                </a:solidFill>
                <a:latin typeface="Century"/>
                <a:ea typeface="Century"/>
                <a:cs typeface="Century"/>
                <a:sym typeface="Century"/>
              </a:rPr>
              <a:t>: The arm assembly body will retract before descent begins and will stay retracted until splashdown.</a:t>
            </a:r>
          </a:p>
        </p:txBody>
      </p:sp>
      <p:sp>
        <p:nvSpPr>
          <p:cNvPr id="144" name="Shape 144"/>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Michael</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ctrTitle"/>
          </p:nvPr>
        </p:nvSpPr>
        <p:spPr>
          <a:xfrm>
            <a:off x="685800" y="2130425"/>
            <a:ext cx="7772400" cy="1470000"/>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2"/>
              </a:buClr>
              <a:buSzPct val="25000"/>
              <a:buFont typeface="Century"/>
              <a:buNone/>
            </a:pPr>
            <a:r>
              <a:rPr lang="en-US"/>
              <a:t>2</a:t>
            </a:r>
            <a:r>
              <a:rPr b="0" i="0" lang="en-US" sz="4400" u="none" cap="none" strike="noStrike">
                <a:solidFill>
                  <a:schemeClr val="dk2"/>
                </a:solidFill>
                <a:latin typeface="Century"/>
                <a:ea typeface="Century"/>
                <a:cs typeface="Century"/>
                <a:sym typeface="Century"/>
              </a:rPr>
              <a:t>.0 Mission Overview</a:t>
            </a:r>
          </a:p>
        </p:txBody>
      </p:sp>
      <p:sp>
        <p:nvSpPr>
          <p:cNvPr id="150" name="Shape 150"/>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151" name="Shape 151"/>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Amber</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Overview - Modes of </a:t>
            </a:r>
            <a:r>
              <a:rPr lang="en-US"/>
              <a:t>Operation</a:t>
            </a:r>
          </a:p>
        </p:txBody>
      </p:sp>
      <p:sp>
        <p:nvSpPr>
          <p:cNvPr id="158" name="Shape 158"/>
          <p:cNvSpPr txBox="1"/>
          <p:nvPr>
            <p:ph idx="12" type="sldNum"/>
          </p:nvPr>
        </p:nvSpPr>
        <p:spPr>
          <a:xfrm>
            <a:off x="6553200" y="6305550"/>
            <a:ext cx="2133599"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59" name="Shape 159"/>
          <p:cNvSpPr txBox="1"/>
          <p:nvPr/>
        </p:nvSpPr>
        <p:spPr>
          <a:xfrm>
            <a:off x="7405125" y="0"/>
            <a:ext cx="17387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Amber</a:t>
            </a:r>
          </a:p>
        </p:txBody>
      </p:sp>
      <p:sp>
        <p:nvSpPr>
          <p:cNvPr id="160" name="Shape 160"/>
          <p:cNvSpPr txBox="1"/>
          <p:nvPr/>
        </p:nvSpPr>
        <p:spPr>
          <a:xfrm>
            <a:off x="375950" y="1219200"/>
            <a:ext cx="7853399" cy="48221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State diagram detailing the high-level transition between states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ct val="25000"/>
              <a:buFont typeface="Arial"/>
              <a:buNone/>
            </a:pPr>
            <a:r>
              <a:rPr b="0" i="0" lang="en-US" sz="1400" u="sng" cap="none" strike="noStrike">
                <a:solidFill>
                  <a:srgbClr val="000000"/>
                </a:solidFill>
                <a:latin typeface="Arial"/>
                <a:ea typeface="Arial"/>
                <a:cs typeface="Arial"/>
                <a:sym typeface="Arial"/>
              </a:rPr>
              <a:t>State Transition Key</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Experiment begins. Payload is on, camera is powered on. Proceeds to Observation.</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Camera is not on; return to Idle to recover.</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rgbClr val="000000"/>
                </a:solidFill>
                <a:latin typeface="Arial"/>
                <a:ea typeface="Arial"/>
                <a:cs typeface="Arial"/>
                <a:sym typeface="Arial"/>
              </a:rPr>
              <a:t>Camera sweep has been performed and payload has been deployed. Arm is deployed. Proceed to Science.</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chemeClr val="dk1"/>
                </a:solidFill>
                <a:latin typeface="Arial"/>
                <a:ea typeface="Arial"/>
                <a:cs typeface="Arial"/>
                <a:sym typeface="Arial"/>
              </a:rPr>
              <a:t>Arm or payload fails to deploy or becomes stuck;</a:t>
            </a:r>
            <a:r>
              <a:rPr lang="en-US"/>
              <a:t> </a:t>
            </a:r>
            <a:r>
              <a:rPr b="0" i="0" lang="en-US" sz="1400" u="none" cap="none" strike="noStrike">
                <a:solidFill>
                  <a:schemeClr val="dk1"/>
                </a:solidFill>
                <a:latin typeface="Arial"/>
                <a:ea typeface="Arial"/>
                <a:cs typeface="Arial"/>
                <a:sym typeface="Arial"/>
              </a:rPr>
              <a:t>return to Observation to recover.</a:t>
            </a:r>
          </a:p>
          <a:p>
            <a:pPr indent="-317500" lvl="0" marL="457200" marR="0" rtl="0" algn="l">
              <a:lnSpc>
                <a:spcPct val="100000"/>
              </a:lnSpc>
              <a:spcBef>
                <a:spcPts val="0"/>
              </a:spcBef>
              <a:spcAft>
                <a:spcPts val="0"/>
              </a:spcAft>
              <a:buClr>
                <a:srgbClr val="000000"/>
              </a:buClr>
              <a:buSzPct val="100000"/>
              <a:buFont typeface="Arial"/>
              <a:buAutoNum type="arabicPeriod"/>
            </a:pPr>
            <a:r>
              <a:rPr b="0" i="0" lang="en-US" sz="1400" u="none" cap="none" strike="noStrike">
                <a:solidFill>
                  <a:schemeClr val="dk1"/>
                </a:solidFill>
                <a:latin typeface="Arial"/>
                <a:ea typeface="Arial"/>
                <a:cs typeface="Arial"/>
                <a:sym typeface="Arial"/>
              </a:rPr>
              <a:t>Experiment has timed out. Proceed to Retract to </a:t>
            </a:r>
          </a:p>
          <a:p>
            <a:pPr indent="45720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 prepare for descent</a:t>
            </a:r>
          </a:p>
          <a:p>
            <a:pPr indent="-317500" lvl="0" marL="457200" marR="0" rtl="0" algn="l">
              <a:lnSpc>
                <a:spcPct val="100000"/>
              </a:lnSpc>
              <a:spcBef>
                <a:spcPts val="0"/>
              </a:spcBef>
              <a:spcAft>
                <a:spcPts val="0"/>
              </a:spcAft>
              <a:buClr>
                <a:schemeClr val="dk1"/>
              </a:buClr>
              <a:buSzPct val="100000"/>
              <a:buFont typeface="Arial"/>
              <a:buAutoNum type="arabicPeriod" startAt="6"/>
            </a:pPr>
            <a:r>
              <a:rPr b="0" i="0" lang="en-US" sz="1400" u="none" cap="none" strike="noStrike">
                <a:solidFill>
                  <a:schemeClr val="dk1"/>
                </a:solidFill>
                <a:latin typeface="Arial"/>
                <a:ea typeface="Arial"/>
                <a:cs typeface="Arial"/>
                <a:sym typeface="Arial"/>
              </a:rPr>
              <a:t>Arm or payload fails to retract correctly or camera</a:t>
            </a:r>
          </a:p>
          <a:p>
            <a:pPr indent="45720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 fails to power off; proceed to Safety to recover.</a:t>
            </a:r>
          </a:p>
          <a:p>
            <a:pPr indent="-317500" lvl="0" marL="457200" marR="0" rtl="0" algn="l">
              <a:lnSpc>
                <a:spcPct val="100000"/>
              </a:lnSpc>
              <a:spcBef>
                <a:spcPts val="0"/>
              </a:spcBef>
              <a:spcAft>
                <a:spcPts val="0"/>
              </a:spcAft>
              <a:buClr>
                <a:schemeClr val="dk1"/>
              </a:buClr>
              <a:buSzPct val="100000"/>
              <a:buFont typeface="Arial"/>
              <a:buAutoNum type="arabicPeriod" startAt="7"/>
            </a:pPr>
            <a:r>
              <a:rPr b="0" i="0" lang="en-US" sz="1400" u="none" cap="none" strike="noStrike">
                <a:solidFill>
                  <a:schemeClr val="dk1"/>
                </a:solidFill>
                <a:latin typeface="Arial"/>
                <a:ea typeface="Arial"/>
                <a:cs typeface="Arial"/>
                <a:sym typeface="Arial"/>
              </a:rPr>
              <a:t>Excess transition to be removed.</a:t>
            </a:r>
          </a:p>
          <a:p>
            <a:pPr indent="-317500" lvl="0" marL="457200" marR="0" rtl="0" algn="l">
              <a:lnSpc>
                <a:spcPct val="100000"/>
              </a:lnSpc>
              <a:spcBef>
                <a:spcPts val="0"/>
              </a:spcBef>
              <a:spcAft>
                <a:spcPts val="0"/>
              </a:spcAft>
              <a:buClr>
                <a:schemeClr val="dk1"/>
              </a:buClr>
              <a:buSzPct val="100000"/>
              <a:buFont typeface="Arial"/>
              <a:buAutoNum type="arabicPeriod" startAt="7"/>
            </a:pPr>
            <a:r>
              <a:rPr b="0" i="0" lang="en-US" sz="1400" u="none" cap="none" strike="noStrike">
                <a:solidFill>
                  <a:schemeClr val="dk1"/>
                </a:solidFill>
                <a:latin typeface="Arial"/>
                <a:ea typeface="Arial"/>
                <a:cs typeface="Arial"/>
                <a:sym typeface="Arial"/>
              </a:rPr>
              <a:t>Arm is retracted, payload is retracted, camera is</a:t>
            </a:r>
          </a:p>
          <a:p>
            <a:pPr indent="45720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 powered off, OBC is powered off. Proceed to off</a:t>
            </a:r>
          </a:p>
          <a:p>
            <a:pPr indent="457200" lvl="0" marL="0" marR="0" rtl="0" algn="l">
              <a:lnSpc>
                <a:spcPct val="100000"/>
              </a:lnSpc>
              <a:spcBef>
                <a:spcPts val="0"/>
              </a:spcBef>
              <a:spcAft>
                <a:spcPts val="0"/>
              </a:spcAft>
              <a:buClr>
                <a:schemeClr val="dk1"/>
              </a:buClr>
              <a:buSzPct val="25000"/>
              <a:buFont typeface="Arial"/>
              <a:buNone/>
            </a:pPr>
            <a:r>
              <a:rPr b="0" i="0" lang="en-US" sz="1400" u="none" cap="none" strike="noStrike">
                <a:solidFill>
                  <a:schemeClr val="dk1"/>
                </a:solidFill>
                <a:latin typeface="Arial"/>
                <a:ea typeface="Arial"/>
                <a:cs typeface="Arial"/>
                <a:sym typeface="Arial"/>
              </a:rPr>
              <a:t> mode; Payload ready for descent.</a:t>
            </a:r>
          </a:p>
          <a:p>
            <a:pPr indent="-317500" lvl="0" marL="457200" marR="0" rtl="0" algn="l">
              <a:lnSpc>
                <a:spcPct val="100000"/>
              </a:lnSpc>
              <a:spcBef>
                <a:spcPts val="0"/>
              </a:spcBef>
              <a:spcAft>
                <a:spcPts val="0"/>
              </a:spcAft>
              <a:buClr>
                <a:srgbClr val="000000"/>
              </a:buClr>
              <a:buSzPct val="100000"/>
              <a:buFont typeface="Arial"/>
              <a:buAutoNum type="arabicPeriod" startAt="9"/>
            </a:pPr>
            <a:r>
              <a:rPr b="0" i="0" lang="en-US" sz="1400" u="none" cap="none" strike="noStrike">
                <a:solidFill>
                  <a:srgbClr val="000000"/>
                </a:solidFill>
                <a:latin typeface="Arial"/>
                <a:ea typeface="Arial"/>
                <a:cs typeface="Arial"/>
                <a:sym typeface="Arial"/>
              </a:rPr>
              <a:t>Attempt to return arm to default position, attempt to</a:t>
            </a:r>
          </a:p>
          <a:p>
            <a:pPr indent="457200" lv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retract payload, and attempt to power off camera </a:t>
            </a:r>
          </a:p>
          <a:p>
            <a:pPr indent="457200" lv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and OBC until successful.</a:t>
            </a:r>
          </a:p>
          <a:p>
            <a:pPr indent="-317500" lvl="0" marL="457200" marR="0" rtl="0" algn="l">
              <a:lnSpc>
                <a:spcPct val="100000"/>
              </a:lnSpc>
              <a:spcBef>
                <a:spcPts val="0"/>
              </a:spcBef>
              <a:spcAft>
                <a:spcPts val="0"/>
              </a:spcAft>
              <a:buClr>
                <a:schemeClr val="dk1"/>
              </a:buClr>
              <a:buSzPct val="100000"/>
              <a:buFont typeface="Arial"/>
              <a:buAutoNum type="arabicPeriod" startAt="10"/>
            </a:pPr>
            <a:r>
              <a:rPr b="0" i="0" lang="en-US" sz="1400" u="none" cap="none" strike="noStrike">
                <a:solidFill>
                  <a:schemeClr val="dk1"/>
                </a:solidFill>
                <a:latin typeface="Arial"/>
                <a:ea typeface="Arial"/>
                <a:cs typeface="Arial"/>
                <a:sym typeface="Arial"/>
              </a:rPr>
              <a:t>See 8.</a:t>
            </a:r>
          </a:p>
        </p:txBody>
      </p:sp>
      <p:pic>
        <p:nvPicPr>
          <p:cNvPr descr="state_diagram2.png" id="161" name="Shape 161"/>
          <p:cNvPicPr preferRelativeResize="0"/>
          <p:nvPr/>
        </p:nvPicPr>
        <p:blipFill rotWithShape="1">
          <a:blip r:embed="rId3">
            <a:alphaModFix/>
          </a:blip>
          <a:srcRect b="23041" l="14403" r="31546" t="8257"/>
          <a:stretch/>
        </p:blipFill>
        <p:spPr>
          <a:xfrm>
            <a:off x="5125600" y="2634875"/>
            <a:ext cx="3995700" cy="3951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0" y="76200"/>
            <a:ext cx="8229600" cy="11430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Overview - F</a:t>
            </a:r>
            <a:r>
              <a:rPr lang="en-US"/>
              <a:t>low Diagram</a:t>
            </a:r>
          </a:p>
        </p:txBody>
      </p:sp>
      <p:sp>
        <p:nvSpPr>
          <p:cNvPr id="167" name="Shape 167"/>
          <p:cNvSpPr txBox="1"/>
          <p:nvPr>
            <p:ph idx="12" type="sldNum"/>
          </p:nvPr>
        </p:nvSpPr>
        <p:spPr>
          <a:xfrm>
            <a:off x="6553200" y="6305550"/>
            <a:ext cx="2133598" cy="47624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Century"/>
              <a:buNone/>
            </a:pPr>
            <a:fld id="{00000000-1234-1234-1234-123412341234}" type="slidenum">
              <a:rPr b="0" i="0" lang="en-US" sz="1400" u="none" cap="none" strike="noStrike">
                <a:solidFill>
                  <a:schemeClr val="dk1"/>
                </a:solidFill>
                <a:latin typeface="Century"/>
                <a:ea typeface="Century"/>
                <a:cs typeface="Century"/>
                <a:sym typeface="Century"/>
              </a:rPr>
              <a:t>‹#›</a:t>
            </a:fld>
          </a:p>
        </p:txBody>
      </p:sp>
      <p:sp>
        <p:nvSpPr>
          <p:cNvPr id="168" name="Shape 168"/>
          <p:cNvSpPr txBox="1"/>
          <p:nvPr/>
        </p:nvSpPr>
        <p:spPr>
          <a:xfrm>
            <a:off x="7405125" y="0"/>
            <a:ext cx="1738799" cy="407098"/>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rPr lang="en-US"/>
              <a:t>Amber</a:t>
            </a:r>
          </a:p>
        </p:txBody>
      </p:sp>
      <p:sp>
        <p:nvSpPr>
          <p:cNvPr id="169" name="Shape 169"/>
          <p:cNvSpPr txBox="1"/>
          <p:nvPr/>
        </p:nvSpPr>
        <p:spPr>
          <a:xfrm>
            <a:off x="5079475" y="1351675"/>
            <a:ext cx="2333400" cy="9959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Flowchart detailing our mode of operations during the flight</a:t>
            </a:r>
          </a:p>
        </p:txBody>
      </p:sp>
      <p:pic>
        <p:nvPicPr>
          <p:cNvPr descr="software_flowchart (1).png" id="170" name="Shape 170"/>
          <p:cNvPicPr preferRelativeResize="0"/>
          <p:nvPr/>
        </p:nvPicPr>
        <p:blipFill rotWithShape="1">
          <a:blip r:embed="rId3">
            <a:alphaModFix/>
          </a:blip>
          <a:srcRect b="0" l="0" r="0" t="0"/>
          <a:stretch/>
        </p:blipFill>
        <p:spPr>
          <a:xfrm>
            <a:off x="246350" y="1059600"/>
            <a:ext cx="7983248" cy="5348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0" y="76200"/>
            <a:ext cx="8229600" cy="11430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dk2"/>
              </a:buClr>
              <a:buSzPct val="25000"/>
              <a:buFont typeface="Century"/>
              <a:buNone/>
            </a:pPr>
            <a:r>
              <a:rPr b="0" i="0" lang="en-US" sz="2800" u="none" cap="none" strike="noStrike">
                <a:solidFill>
                  <a:schemeClr val="dk2"/>
                </a:solidFill>
                <a:latin typeface="Century"/>
                <a:ea typeface="Century"/>
                <a:cs typeface="Century"/>
                <a:sym typeface="Century"/>
              </a:rPr>
              <a:t>Software Design </a:t>
            </a:r>
            <a:r>
              <a:rPr lang="en-US"/>
              <a:t>Details</a:t>
            </a:r>
            <a:r>
              <a:rPr b="0" i="0" lang="en-US" sz="2800" u="none" cap="none" strike="noStrike">
                <a:solidFill>
                  <a:schemeClr val="dk2"/>
                </a:solidFill>
                <a:latin typeface="Century"/>
                <a:ea typeface="Century"/>
                <a:cs typeface="Century"/>
                <a:sym typeface="Century"/>
              </a:rPr>
              <a:t> - </a:t>
            </a:r>
            <a:r>
              <a:rPr lang="en-US"/>
              <a:t>Arm Motion</a:t>
            </a:r>
          </a:p>
        </p:txBody>
      </p:sp>
      <p:sp>
        <p:nvSpPr>
          <p:cNvPr id="177" name="Shape 177"/>
          <p:cNvSpPr txBox="1"/>
          <p:nvPr>
            <p:ph idx="12" type="sldNum"/>
          </p:nvPr>
        </p:nvSpPr>
        <p:spPr>
          <a:xfrm>
            <a:off x="6553200" y="6305550"/>
            <a:ext cx="2133600" cy="4761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p>
        </p:txBody>
      </p:sp>
      <p:sp>
        <p:nvSpPr>
          <p:cNvPr id="178" name="Shape 178"/>
          <p:cNvSpPr txBox="1"/>
          <p:nvPr/>
        </p:nvSpPr>
        <p:spPr>
          <a:xfrm>
            <a:off x="7405125" y="0"/>
            <a:ext cx="1738800" cy="4070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Helena Bales</a:t>
            </a:r>
          </a:p>
        </p:txBody>
      </p:sp>
      <p:sp>
        <p:nvSpPr>
          <p:cNvPr id="179" name="Shape 179"/>
          <p:cNvSpPr txBox="1"/>
          <p:nvPr/>
        </p:nvSpPr>
        <p:spPr>
          <a:xfrm>
            <a:off x="375950" y="1219200"/>
            <a:ext cx="7853400" cy="2138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rPr lang="en-US" sz="1800">
                <a:solidFill>
                  <a:schemeClr val="dk1"/>
                </a:solidFill>
              </a:rPr>
              <a:t>The motion of the arm shall be controlled by the On Board Computer (OBC) interfacing with the motor drivers.</a:t>
            </a:r>
          </a:p>
          <a:p>
            <a:pPr lvl="0" marR="0" rtl="0" algn="l">
              <a:lnSpc>
                <a:spcPct val="100000"/>
              </a:lnSpc>
              <a:spcBef>
                <a:spcPts val="0"/>
              </a:spcBef>
              <a:spcAft>
                <a:spcPts val="0"/>
              </a:spcAft>
              <a:buNone/>
            </a:pPr>
            <a:r>
              <a:rPr lang="en-US" sz="1800">
                <a:solidFill>
                  <a:schemeClr val="dk1"/>
                </a:solidFill>
              </a:rPr>
              <a:t>The path of the arm shall be generated on orbit using the A* pathfinding algorithm within an </a:t>
            </a:r>
            <a:r>
              <a:rPr lang="en-US" sz="1900">
                <a:solidFill>
                  <a:schemeClr val="dk1"/>
                </a:solidFill>
              </a:rPr>
              <a:t>ℝ</a:t>
            </a:r>
            <a:r>
              <a:rPr baseline="30000" lang="en-US" sz="1800">
                <a:solidFill>
                  <a:schemeClr val="dk1"/>
                </a:solidFill>
              </a:rPr>
              <a:t>4</a:t>
            </a:r>
            <a:r>
              <a:rPr lang="en-US" sz="1800">
                <a:solidFill>
                  <a:schemeClr val="dk1"/>
                </a:solidFill>
              </a:rPr>
              <a:t> configuration space (C-Space).</a:t>
            </a:r>
          </a:p>
          <a:p>
            <a:pPr lvl="0" marR="0" rtl="0" algn="l">
              <a:lnSpc>
                <a:spcPct val="100000"/>
              </a:lnSpc>
              <a:spcBef>
                <a:spcPts val="0"/>
              </a:spcBef>
              <a:spcAft>
                <a:spcPts val="0"/>
              </a:spcAft>
              <a:buNone/>
            </a:pPr>
            <a:r>
              <a:t/>
            </a:r>
            <a:endParaRPr sz="1800">
              <a:solidFill>
                <a:schemeClr val="dk1"/>
              </a:solidFill>
            </a:endParaRPr>
          </a:p>
          <a:p>
            <a:pPr lvl="0" marR="0" rtl="0" algn="l">
              <a:lnSpc>
                <a:spcPct val="100000"/>
              </a:lnSpc>
              <a:spcBef>
                <a:spcPts val="0"/>
              </a:spcBef>
              <a:spcAft>
                <a:spcPts val="0"/>
              </a:spcAft>
              <a:buNone/>
            </a:pPr>
            <a:r>
              <a:rPr lang="en-US" sz="1800" u="sng">
                <a:solidFill>
                  <a:schemeClr val="dk1"/>
                </a:solidFill>
              </a:rPr>
              <a:t>Input:</a:t>
            </a:r>
            <a:r>
              <a:rPr lang="en-US" sz="1800">
                <a:solidFill>
                  <a:schemeClr val="dk1"/>
                </a:solidFill>
              </a:rPr>
              <a:t> Path generated by A* through the C-Space</a:t>
            </a:r>
          </a:p>
          <a:p>
            <a:pPr lvl="0" marR="0" rtl="0" algn="l">
              <a:lnSpc>
                <a:spcPct val="100000"/>
              </a:lnSpc>
              <a:spcBef>
                <a:spcPts val="0"/>
              </a:spcBef>
              <a:spcAft>
                <a:spcPts val="0"/>
              </a:spcAft>
              <a:buNone/>
            </a:pPr>
            <a:r>
              <a:rPr lang="en-US" sz="1800" u="sng">
                <a:solidFill>
                  <a:schemeClr val="dk1"/>
                </a:solidFill>
              </a:rPr>
              <a:t>Output:</a:t>
            </a:r>
            <a:r>
              <a:rPr lang="en-US" sz="1800">
                <a:solidFill>
                  <a:schemeClr val="dk1"/>
                </a:solidFill>
              </a:rPr>
              <a:t> Motor control commands</a:t>
            </a:r>
          </a:p>
          <a:p>
            <a:pPr lvl="0" marR="0" rtl="0" algn="l">
              <a:lnSpc>
                <a:spcPct val="100000"/>
              </a:lnSpc>
              <a:spcBef>
                <a:spcPts val="0"/>
              </a:spcBef>
              <a:spcAft>
                <a:spcPts val="0"/>
              </a:spcAft>
              <a:buNone/>
            </a:pPr>
            <a:r>
              <a:t/>
            </a:r>
            <a:endParaRPr>
              <a:solidFill>
                <a:schemeClr val="dk1"/>
              </a:solidFill>
              <a:latin typeface="Ubuntu Mono"/>
              <a:ea typeface="Ubuntu Mono"/>
              <a:cs typeface="Ubuntu Mono"/>
              <a:sym typeface="Ubuntu Mono"/>
            </a:endParaRPr>
          </a:p>
        </p:txBody>
      </p:sp>
      <p:sp>
        <p:nvSpPr>
          <p:cNvPr id="180" name="Shape 180"/>
          <p:cNvSpPr txBox="1"/>
          <p:nvPr/>
        </p:nvSpPr>
        <p:spPr>
          <a:xfrm>
            <a:off x="375950" y="3383625"/>
            <a:ext cx="4070700" cy="2566800"/>
          </a:xfrm>
          <a:prstGeom prst="rect">
            <a:avLst/>
          </a:prstGeom>
          <a:noFill/>
          <a:ln>
            <a:noFill/>
          </a:ln>
        </p:spPr>
        <p:txBody>
          <a:bodyPr anchorCtr="0" anchor="t" bIns="91425" lIns="91425" rIns="91425" tIns="91425">
            <a:noAutofit/>
          </a:bodyPr>
          <a:lstStyle/>
          <a:p>
            <a:pPr lvl="0">
              <a:spcBef>
                <a:spcPts val="0"/>
              </a:spcBef>
              <a:buClr>
                <a:schemeClr val="dk1"/>
              </a:buClr>
              <a:buSzPct val="61111"/>
              <a:buFont typeface="Arial"/>
              <a:buNone/>
            </a:pPr>
            <a:r>
              <a:rPr lang="en-US" sz="1800" u="sng">
                <a:solidFill>
                  <a:schemeClr val="dk1"/>
                </a:solidFill>
              </a:rPr>
              <a:t>Pseudocode:</a:t>
            </a:r>
            <a:r>
              <a:rPr lang="en-US" sz="1800">
                <a:solidFill>
                  <a:schemeClr val="dk1"/>
                </a:solidFill>
              </a:rPr>
              <a:t> </a:t>
            </a:r>
          </a:p>
          <a:p>
            <a:pPr lvl="0">
              <a:spcBef>
                <a:spcPts val="0"/>
              </a:spcBef>
              <a:buClr>
                <a:schemeClr val="dk1"/>
              </a:buClr>
              <a:buFont typeface="Arial"/>
              <a:buNone/>
            </a:pPr>
            <a:r>
              <a:rPr lang="en-US">
                <a:solidFill>
                  <a:schemeClr val="dk1"/>
                </a:solidFill>
                <a:latin typeface="Ubuntu Mono"/>
                <a:ea typeface="Ubuntu Mono"/>
                <a:cs typeface="Ubuntu Mono"/>
                <a:sym typeface="Ubuntu Mono"/>
              </a:rPr>
              <a:t>void function moveArm(path) {</a:t>
            </a:r>
          </a:p>
          <a:p>
            <a:pPr lvl="0">
              <a:spcBef>
                <a:spcPts val="0"/>
              </a:spcBef>
              <a:buClr>
                <a:schemeClr val="dk1"/>
              </a:buClr>
              <a:buFont typeface="Arial"/>
              <a:buNone/>
            </a:pPr>
            <a:r>
              <a:rPr lang="en-US">
                <a:solidFill>
                  <a:schemeClr val="dk1"/>
                </a:solidFill>
                <a:latin typeface="Ubuntu Mono"/>
                <a:ea typeface="Ubuntu Mono"/>
                <a:cs typeface="Ubuntu Mono"/>
                <a:sym typeface="Ubuntu Mono"/>
              </a:rPr>
              <a:t>	current = first node in path</a:t>
            </a:r>
          </a:p>
          <a:p>
            <a:pPr lvl="0">
              <a:spcBef>
                <a:spcPts val="0"/>
              </a:spcBef>
              <a:buClr>
                <a:schemeClr val="dk1"/>
              </a:buClr>
              <a:buFont typeface="Arial"/>
              <a:buNone/>
            </a:pPr>
            <a:r>
              <a:rPr lang="en-US">
                <a:solidFill>
                  <a:schemeClr val="dk1"/>
                </a:solidFill>
                <a:latin typeface="Ubuntu Mono"/>
                <a:ea typeface="Ubuntu Mono"/>
                <a:cs typeface="Ubuntu Mono"/>
                <a:sym typeface="Ubuntu Mono"/>
              </a:rPr>
              <a:t>	remove first node from path</a:t>
            </a:r>
          </a:p>
          <a:p>
            <a:pPr lvl="0">
              <a:spcBef>
                <a:spcPts val="0"/>
              </a:spcBef>
              <a:buClr>
                <a:schemeClr val="dk1"/>
              </a:buClr>
              <a:buFont typeface="Arial"/>
              <a:buNone/>
            </a:pPr>
            <a:r>
              <a:t/>
            </a:r>
            <a:endParaRPr>
              <a:solidFill>
                <a:schemeClr val="dk1"/>
              </a:solidFill>
              <a:latin typeface="Ubuntu Mono"/>
              <a:ea typeface="Ubuntu Mono"/>
              <a:cs typeface="Ubuntu Mono"/>
              <a:sym typeface="Ubuntu Mono"/>
            </a:endParaRPr>
          </a:p>
          <a:p>
            <a:pPr lvl="0">
              <a:spcBef>
                <a:spcPts val="0"/>
              </a:spcBef>
              <a:buClr>
                <a:schemeClr val="dk1"/>
              </a:buClr>
              <a:buFont typeface="Arial"/>
              <a:buNone/>
            </a:pPr>
            <a:r>
              <a:rPr lang="en-US">
                <a:solidFill>
                  <a:schemeClr val="dk1"/>
                </a:solidFill>
                <a:latin typeface="Ubuntu Mono"/>
                <a:ea typeface="Ubuntu Mono"/>
                <a:cs typeface="Ubuntu Mono"/>
                <a:sym typeface="Ubuntu Mono"/>
              </a:rPr>
              <a:t>	for p in path {</a:t>
            </a:r>
          </a:p>
          <a:p>
            <a:pPr lvl="0">
              <a:spcBef>
                <a:spcPts val="0"/>
              </a:spcBef>
              <a:buClr>
                <a:schemeClr val="dk1"/>
              </a:buClr>
              <a:buFont typeface="Arial"/>
              <a:buNone/>
            </a:pPr>
            <a:r>
              <a:rPr lang="en-US">
                <a:solidFill>
                  <a:schemeClr val="dk1"/>
                </a:solidFill>
                <a:latin typeface="Ubuntu Mono"/>
                <a:ea typeface="Ubuntu Mono"/>
                <a:cs typeface="Ubuntu Mono"/>
                <a:sym typeface="Ubuntu Mono"/>
              </a:rPr>
              <a:t>		//move from current to p</a:t>
            </a:r>
          </a:p>
          <a:p>
            <a:pPr lvl="0">
              <a:spcBef>
                <a:spcPts val="0"/>
              </a:spcBef>
              <a:buClr>
                <a:schemeClr val="dk1"/>
              </a:buClr>
              <a:buFont typeface="Arial"/>
              <a:buNone/>
            </a:pPr>
            <a:r>
              <a:rPr lang="en-US">
                <a:solidFill>
                  <a:schemeClr val="dk1"/>
                </a:solidFill>
                <a:latin typeface="Ubuntu Mono"/>
                <a:ea typeface="Ubuntu Mono"/>
                <a:cs typeface="Ubuntu Mono"/>
                <a:sym typeface="Ubuntu Mono"/>
              </a:rPr>
              <a:t>		moveStep(current, p); </a:t>
            </a:r>
          </a:p>
          <a:p>
            <a:pPr lvl="0">
              <a:spcBef>
                <a:spcPts val="0"/>
              </a:spcBef>
              <a:buClr>
                <a:schemeClr val="dk1"/>
              </a:buClr>
              <a:buFont typeface="Arial"/>
              <a:buNone/>
            </a:pPr>
            <a:r>
              <a:rPr lang="en-US">
                <a:solidFill>
                  <a:schemeClr val="dk1"/>
                </a:solidFill>
                <a:latin typeface="Ubuntu Mono"/>
                <a:ea typeface="Ubuntu Mono"/>
                <a:cs typeface="Ubuntu Mono"/>
                <a:sym typeface="Ubuntu Mono"/>
              </a:rPr>
              <a:t>		remove p from path</a:t>
            </a:r>
          </a:p>
          <a:p>
            <a:pPr lvl="0">
              <a:spcBef>
                <a:spcPts val="0"/>
              </a:spcBef>
              <a:buClr>
                <a:schemeClr val="dk1"/>
              </a:buClr>
              <a:buFont typeface="Arial"/>
              <a:buNone/>
            </a:pPr>
            <a:r>
              <a:rPr lang="en-US">
                <a:solidFill>
                  <a:schemeClr val="dk1"/>
                </a:solidFill>
                <a:latin typeface="Ubuntu Mono"/>
                <a:ea typeface="Ubuntu Mono"/>
                <a:cs typeface="Ubuntu Mono"/>
                <a:sym typeface="Ubuntu Mono"/>
              </a:rPr>
              <a:t>	}</a:t>
            </a:r>
          </a:p>
          <a:p>
            <a:pPr lvl="0">
              <a:spcBef>
                <a:spcPts val="0"/>
              </a:spcBef>
              <a:buClr>
                <a:schemeClr val="dk1"/>
              </a:buClr>
              <a:buFont typeface="Arial"/>
              <a:buNone/>
            </a:pPr>
            <a:r>
              <a:rPr lang="en-US">
                <a:solidFill>
                  <a:schemeClr val="dk1"/>
                </a:solidFill>
                <a:latin typeface="Ubuntu Mono"/>
                <a:ea typeface="Ubuntu Mono"/>
                <a:cs typeface="Ubuntu Mono"/>
                <a:sym typeface="Ubuntu Mono"/>
              </a:rPr>
              <a:t>}</a:t>
            </a:r>
          </a:p>
          <a:p>
            <a:pPr lvl="0">
              <a:spcBef>
                <a:spcPts val="0"/>
              </a:spcBef>
              <a:buNone/>
            </a:pPr>
            <a:r>
              <a:t/>
            </a:r>
            <a:endParaRPr/>
          </a:p>
        </p:txBody>
      </p:sp>
      <p:sp>
        <p:nvSpPr>
          <p:cNvPr id="181" name="Shape 181"/>
          <p:cNvSpPr txBox="1"/>
          <p:nvPr/>
        </p:nvSpPr>
        <p:spPr>
          <a:xfrm>
            <a:off x="4446650" y="3383625"/>
            <a:ext cx="3782700" cy="2566800"/>
          </a:xfrm>
          <a:prstGeom prst="rect">
            <a:avLst/>
          </a:prstGeom>
          <a:noFill/>
          <a:ln>
            <a:noFill/>
          </a:ln>
        </p:spPr>
        <p:txBody>
          <a:bodyPr anchorCtr="0" anchor="t" bIns="91425" lIns="91425" rIns="91425" tIns="91425">
            <a:noAutofit/>
          </a:bodyPr>
          <a:lstStyle/>
          <a:p>
            <a:pPr lvl="0">
              <a:spcBef>
                <a:spcPts val="0"/>
              </a:spcBef>
              <a:buNone/>
            </a:pPr>
            <a:r>
              <a:rPr lang="en-US">
                <a:solidFill>
                  <a:schemeClr val="dk1"/>
                </a:solidFill>
                <a:latin typeface="Ubuntu Mono"/>
                <a:ea typeface="Ubuntu Mono"/>
                <a:cs typeface="Ubuntu Mono"/>
                <a:sym typeface="Ubuntu Mono"/>
              </a:rPr>
              <a:t>void function moveStep(current, p) {</a:t>
            </a:r>
          </a:p>
          <a:p>
            <a:pPr lvl="0">
              <a:spcBef>
                <a:spcPts val="0"/>
              </a:spcBef>
              <a:buNone/>
            </a:pPr>
            <a:r>
              <a:rPr lang="en-US">
                <a:solidFill>
                  <a:schemeClr val="dk1"/>
                </a:solidFill>
                <a:latin typeface="Ubuntu Mono"/>
                <a:ea typeface="Ubuntu Mono"/>
                <a:cs typeface="Ubuntu Mono"/>
                <a:sym typeface="Ubuntu Mono"/>
              </a:rPr>
              <a:t>	//let current=&lt;</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1</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2</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3</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4</a:t>
            </a:r>
            <a:r>
              <a:rPr lang="en-US">
                <a:solidFill>
                  <a:schemeClr val="dk1"/>
                </a:solidFill>
                <a:latin typeface="Ubuntu Mono"/>
                <a:ea typeface="Ubuntu Mono"/>
                <a:cs typeface="Ubuntu Mono"/>
                <a:sym typeface="Ubuntu Mono"/>
              </a:rPr>
              <a:t>&gt;</a:t>
            </a:r>
          </a:p>
          <a:p>
            <a:pPr lvl="0" rtl="0">
              <a:spcBef>
                <a:spcPts val="0"/>
              </a:spcBef>
              <a:buNone/>
            </a:pPr>
            <a:r>
              <a:rPr lang="en-US">
                <a:solidFill>
                  <a:schemeClr val="dk1"/>
                </a:solidFill>
                <a:latin typeface="Ubuntu Mono"/>
                <a:ea typeface="Ubuntu Mono"/>
                <a:cs typeface="Ubuntu Mono"/>
                <a:sym typeface="Ubuntu Mono"/>
              </a:rPr>
              <a:t>	//let p=&lt;</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5</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6</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7</a:t>
            </a:r>
            <a:r>
              <a:rPr lang="en-US" sz="1200">
                <a:solidFill>
                  <a:schemeClr val="dk1"/>
                </a:solidFill>
                <a:latin typeface="Ubuntu Mono"/>
                <a:ea typeface="Ubuntu Mono"/>
                <a:cs typeface="Ubuntu Mono"/>
                <a:sym typeface="Ubuntu Mono"/>
              </a:rPr>
              <a:t>, 𝛳</a:t>
            </a:r>
            <a:r>
              <a:rPr baseline="-25000" lang="en-US" sz="1200">
                <a:solidFill>
                  <a:schemeClr val="dk1"/>
                </a:solidFill>
                <a:latin typeface="Ubuntu Mono"/>
                <a:ea typeface="Ubuntu Mono"/>
                <a:cs typeface="Ubuntu Mono"/>
                <a:sym typeface="Ubuntu Mono"/>
              </a:rPr>
              <a:t>8</a:t>
            </a:r>
            <a:r>
              <a:rPr lang="en-US">
                <a:solidFill>
                  <a:schemeClr val="dk1"/>
                </a:solidFill>
                <a:latin typeface="Ubuntu Mono"/>
                <a:ea typeface="Ubuntu Mono"/>
                <a:cs typeface="Ubuntu Mono"/>
                <a:sym typeface="Ubuntu Mono"/>
              </a:rPr>
              <a:t>&gt;</a:t>
            </a:r>
          </a:p>
          <a:p>
            <a:pPr lvl="0">
              <a:spcBef>
                <a:spcPts val="0"/>
              </a:spcBef>
              <a:buNone/>
            </a:pPr>
            <a:r>
              <a:rPr lang="en-US">
                <a:solidFill>
                  <a:schemeClr val="dk1"/>
                </a:solidFill>
                <a:latin typeface="Ubuntu Mono"/>
                <a:ea typeface="Ubuntu Mono"/>
                <a:cs typeface="Ubuntu Mono"/>
                <a:sym typeface="Ubuntu Mono"/>
              </a:rPr>
              <a:t>	delta1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5</a:t>
            </a:r>
            <a:r>
              <a:rPr lang="en-US">
                <a:solidFill>
                  <a:schemeClr val="dk1"/>
                </a:solidFill>
                <a:latin typeface="Ubuntu Mono"/>
                <a:ea typeface="Ubuntu Mono"/>
                <a:cs typeface="Ubuntu Mono"/>
                <a:sym typeface="Ubuntu Mono"/>
              </a:rPr>
              <a:t>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1</a:t>
            </a:r>
          </a:p>
          <a:p>
            <a:pPr lvl="0">
              <a:spcBef>
                <a:spcPts val="0"/>
              </a:spcBef>
              <a:buNone/>
            </a:pPr>
            <a:r>
              <a:rPr lang="en-US">
                <a:solidFill>
                  <a:schemeClr val="dk1"/>
                </a:solidFill>
                <a:latin typeface="Ubuntu Mono"/>
                <a:ea typeface="Ubuntu Mono"/>
                <a:cs typeface="Ubuntu Mono"/>
                <a:sym typeface="Ubuntu Mono"/>
              </a:rPr>
              <a:t>	delta2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6</a:t>
            </a:r>
            <a:r>
              <a:rPr lang="en-US">
                <a:solidFill>
                  <a:schemeClr val="dk1"/>
                </a:solidFill>
                <a:latin typeface="Ubuntu Mono"/>
                <a:ea typeface="Ubuntu Mono"/>
                <a:cs typeface="Ubuntu Mono"/>
                <a:sym typeface="Ubuntu Mono"/>
              </a:rPr>
              <a:t>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2</a:t>
            </a:r>
          </a:p>
          <a:p>
            <a:pPr lvl="0">
              <a:spcBef>
                <a:spcPts val="0"/>
              </a:spcBef>
              <a:buNone/>
            </a:pPr>
            <a:r>
              <a:rPr lang="en-US">
                <a:solidFill>
                  <a:schemeClr val="dk1"/>
                </a:solidFill>
                <a:latin typeface="Ubuntu Mono"/>
                <a:ea typeface="Ubuntu Mono"/>
                <a:cs typeface="Ubuntu Mono"/>
                <a:sym typeface="Ubuntu Mono"/>
              </a:rPr>
              <a:t>	delta3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7</a:t>
            </a:r>
            <a:r>
              <a:rPr lang="en-US">
                <a:solidFill>
                  <a:schemeClr val="dk1"/>
                </a:solidFill>
                <a:latin typeface="Ubuntu Mono"/>
                <a:ea typeface="Ubuntu Mono"/>
                <a:cs typeface="Ubuntu Mono"/>
                <a:sym typeface="Ubuntu Mono"/>
              </a:rPr>
              <a:t>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3</a:t>
            </a:r>
          </a:p>
          <a:p>
            <a:pPr lvl="0">
              <a:spcBef>
                <a:spcPts val="0"/>
              </a:spcBef>
              <a:buNone/>
            </a:pPr>
            <a:r>
              <a:rPr lang="en-US">
                <a:solidFill>
                  <a:schemeClr val="dk1"/>
                </a:solidFill>
                <a:latin typeface="Ubuntu Mono"/>
                <a:ea typeface="Ubuntu Mono"/>
                <a:cs typeface="Ubuntu Mono"/>
                <a:sym typeface="Ubuntu Mono"/>
              </a:rPr>
              <a:t>	delta4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8</a:t>
            </a:r>
            <a:r>
              <a:rPr lang="en-US">
                <a:solidFill>
                  <a:schemeClr val="dk1"/>
                </a:solidFill>
                <a:latin typeface="Ubuntu Mono"/>
                <a:ea typeface="Ubuntu Mono"/>
                <a:cs typeface="Ubuntu Mono"/>
                <a:sym typeface="Ubuntu Mono"/>
              </a:rPr>
              <a:t> - </a:t>
            </a:r>
            <a:r>
              <a:rPr lang="en-US" sz="1200">
                <a:solidFill>
                  <a:schemeClr val="dk1"/>
                </a:solidFill>
                <a:latin typeface="Ubuntu Mono"/>
                <a:ea typeface="Ubuntu Mono"/>
                <a:cs typeface="Ubuntu Mono"/>
                <a:sym typeface="Ubuntu Mono"/>
              </a:rPr>
              <a:t>𝛳</a:t>
            </a:r>
            <a:r>
              <a:rPr baseline="-25000" lang="en-US" sz="1200">
                <a:solidFill>
                  <a:schemeClr val="dk1"/>
                </a:solidFill>
                <a:latin typeface="Ubuntu Mono"/>
                <a:ea typeface="Ubuntu Mono"/>
                <a:cs typeface="Ubuntu Mono"/>
                <a:sym typeface="Ubuntu Mono"/>
              </a:rPr>
              <a:t>4</a:t>
            </a:r>
          </a:p>
          <a:p>
            <a:pPr lvl="0">
              <a:spcBef>
                <a:spcPts val="0"/>
              </a:spcBef>
              <a:buNone/>
            </a:pPr>
            <a:r>
              <a:rPr lang="en-US">
                <a:solidFill>
                  <a:schemeClr val="dk1"/>
                </a:solidFill>
                <a:latin typeface="Ubuntu Mono"/>
                <a:ea typeface="Ubuntu Mono"/>
                <a:cs typeface="Ubuntu Mono"/>
                <a:sym typeface="Ubuntu Mono"/>
              </a:rPr>
              <a:t>	</a:t>
            </a:r>
          </a:p>
          <a:p>
            <a:pPr lvl="0">
              <a:spcBef>
                <a:spcPts val="0"/>
              </a:spcBef>
              <a:buNone/>
            </a:pPr>
            <a:r>
              <a:rPr lang="en-US">
                <a:solidFill>
                  <a:schemeClr val="dk1"/>
                </a:solidFill>
                <a:latin typeface="Ubuntu Mono"/>
                <a:ea typeface="Ubuntu Mono"/>
                <a:cs typeface="Ubuntu Mono"/>
                <a:sym typeface="Ubuntu Mono"/>
              </a:rPr>
              <a:t>	move motor 1 delta1 steps</a:t>
            </a:r>
          </a:p>
          <a:p>
            <a:pPr lvl="0">
              <a:spcBef>
                <a:spcPts val="0"/>
              </a:spcBef>
              <a:buNone/>
            </a:pPr>
            <a:r>
              <a:rPr lang="en-US">
                <a:solidFill>
                  <a:schemeClr val="dk1"/>
                </a:solidFill>
                <a:latin typeface="Ubuntu Mono"/>
                <a:ea typeface="Ubuntu Mono"/>
                <a:cs typeface="Ubuntu Mono"/>
                <a:sym typeface="Ubuntu Mono"/>
              </a:rPr>
              <a:t>	move motor 2 delta2 steps</a:t>
            </a:r>
          </a:p>
          <a:p>
            <a:pPr lvl="0">
              <a:spcBef>
                <a:spcPts val="0"/>
              </a:spcBef>
              <a:buNone/>
            </a:pPr>
            <a:r>
              <a:rPr lang="en-US">
                <a:solidFill>
                  <a:schemeClr val="dk1"/>
                </a:solidFill>
                <a:latin typeface="Ubuntu Mono"/>
                <a:ea typeface="Ubuntu Mono"/>
                <a:cs typeface="Ubuntu Mono"/>
                <a:sym typeface="Ubuntu Mono"/>
              </a:rPr>
              <a:t>	move motor 3 delta3 steps</a:t>
            </a:r>
          </a:p>
          <a:p>
            <a:pPr lvl="0">
              <a:spcBef>
                <a:spcPts val="0"/>
              </a:spcBef>
              <a:buNone/>
            </a:pPr>
            <a:r>
              <a:rPr lang="en-US">
                <a:solidFill>
                  <a:schemeClr val="dk1"/>
                </a:solidFill>
                <a:latin typeface="Ubuntu Mono"/>
                <a:ea typeface="Ubuntu Mono"/>
                <a:cs typeface="Ubuntu Mono"/>
                <a:sym typeface="Ubuntu Mono"/>
              </a:rPr>
              <a:t>	move motor 4 delta4 steps</a:t>
            </a:r>
          </a:p>
          <a:p>
            <a:pPr lvl="0" rtl="0">
              <a:spcBef>
                <a:spcPts val="0"/>
              </a:spcBef>
              <a:buNone/>
            </a:pPr>
            <a:r>
              <a:rPr lang="en-US">
                <a:solidFill>
                  <a:schemeClr val="dk1"/>
                </a:solidFill>
                <a:latin typeface="Ubuntu Mono"/>
                <a:ea typeface="Ubuntu Mono"/>
                <a:cs typeface="Ubuntu Mono"/>
                <a:sym typeface="Ubuntu Mono"/>
              </a:rPr>
              <a:t>}</a:t>
            </a:r>
          </a:p>
          <a:p>
            <a:pPr lvl="0" rt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